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2" r:id="rId1"/>
  </p:sldMasterIdLst>
  <p:notesMasterIdLst>
    <p:notesMasterId r:id="rId38"/>
  </p:notesMasterIdLst>
  <p:sldIdLst>
    <p:sldId id="256" r:id="rId2"/>
    <p:sldId id="257" r:id="rId3"/>
    <p:sldId id="258" r:id="rId4"/>
    <p:sldId id="275" r:id="rId5"/>
    <p:sldId id="276" r:id="rId6"/>
    <p:sldId id="259" r:id="rId7"/>
    <p:sldId id="342" r:id="rId8"/>
    <p:sldId id="297" r:id="rId9"/>
    <p:sldId id="298" r:id="rId10"/>
    <p:sldId id="355" r:id="rId11"/>
    <p:sldId id="354" r:id="rId12"/>
    <p:sldId id="348" r:id="rId13"/>
    <p:sldId id="349" r:id="rId14"/>
    <p:sldId id="350" r:id="rId15"/>
    <p:sldId id="353" r:id="rId16"/>
    <p:sldId id="347" r:id="rId17"/>
    <p:sldId id="277" r:id="rId18"/>
    <p:sldId id="261" r:id="rId19"/>
    <p:sldId id="262" r:id="rId20"/>
    <p:sldId id="263" r:id="rId21"/>
    <p:sldId id="264" r:id="rId22"/>
    <p:sldId id="265" r:id="rId23"/>
    <p:sldId id="266" r:id="rId24"/>
    <p:sldId id="279" r:id="rId25"/>
    <p:sldId id="267" r:id="rId26"/>
    <p:sldId id="280" r:id="rId27"/>
    <p:sldId id="268" r:id="rId28"/>
    <p:sldId id="351" r:id="rId29"/>
    <p:sldId id="352" r:id="rId30"/>
    <p:sldId id="269" r:id="rId31"/>
    <p:sldId id="281" r:id="rId32"/>
    <p:sldId id="282" r:id="rId33"/>
    <p:sldId id="270" r:id="rId34"/>
    <p:sldId id="271" r:id="rId35"/>
    <p:sldId id="283" r:id="rId36"/>
    <p:sldId id="272" r:id="rId37"/>
  </p:sldIdLst>
  <p:sldSz cx="9144000" cy="6858000" type="screen4x3"/>
  <p:notesSz cx="6858000" cy="9144000"/>
  <p:defaultTextStyle>
    <a:defPPr>
      <a:defRPr lang="zh-CN"/>
    </a:defPPr>
    <a:lvl1pPr algn="l" rtl="0" fontAlgn="base">
      <a:spcBef>
        <a:spcPct val="0"/>
      </a:spcBef>
      <a:spcAft>
        <a:spcPct val="0"/>
      </a:spcAft>
      <a:buFont typeface="Arial" charset="0"/>
      <a:defRPr kern="1200">
        <a:solidFill>
          <a:schemeClr val="tx1"/>
        </a:solidFill>
        <a:latin typeface="Book Antiqua" charset="0"/>
        <a:ea typeface="宋体" charset="0"/>
        <a:cs typeface="宋体" charset="0"/>
      </a:defRPr>
    </a:lvl1pPr>
    <a:lvl2pPr marL="457200" algn="l" rtl="0" fontAlgn="base">
      <a:spcBef>
        <a:spcPct val="0"/>
      </a:spcBef>
      <a:spcAft>
        <a:spcPct val="0"/>
      </a:spcAft>
      <a:buFont typeface="Arial" charset="0"/>
      <a:defRPr kern="1200">
        <a:solidFill>
          <a:schemeClr val="tx1"/>
        </a:solidFill>
        <a:latin typeface="Book Antiqua" charset="0"/>
        <a:ea typeface="宋体" charset="0"/>
        <a:cs typeface="宋体" charset="0"/>
      </a:defRPr>
    </a:lvl2pPr>
    <a:lvl3pPr marL="914400" algn="l" rtl="0" fontAlgn="base">
      <a:spcBef>
        <a:spcPct val="0"/>
      </a:spcBef>
      <a:spcAft>
        <a:spcPct val="0"/>
      </a:spcAft>
      <a:buFont typeface="Arial" charset="0"/>
      <a:defRPr kern="1200">
        <a:solidFill>
          <a:schemeClr val="tx1"/>
        </a:solidFill>
        <a:latin typeface="Book Antiqua" charset="0"/>
        <a:ea typeface="宋体" charset="0"/>
        <a:cs typeface="宋体" charset="0"/>
      </a:defRPr>
    </a:lvl3pPr>
    <a:lvl4pPr marL="1371600" algn="l" rtl="0" fontAlgn="base">
      <a:spcBef>
        <a:spcPct val="0"/>
      </a:spcBef>
      <a:spcAft>
        <a:spcPct val="0"/>
      </a:spcAft>
      <a:buFont typeface="Arial" charset="0"/>
      <a:defRPr kern="1200">
        <a:solidFill>
          <a:schemeClr val="tx1"/>
        </a:solidFill>
        <a:latin typeface="Book Antiqua" charset="0"/>
        <a:ea typeface="宋体" charset="0"/>
        <a:cs typeface="宋体" charset="0"/>
      </a:defRPr>
    </a:lvl4pPr>
    <a:lvl5pPr marL="1828800" algn="l" rtl="0" fontAlgn="base">
      <a:spcBef>
        <a:spcPct val="0"/>
      </a:spcBef>
      <a:spcAft>
        <a:spcPct val="0"/>
      </a:spcAft>
      <a:buFont typeface="Arial" charset="0"/>
      <a:defRPr kern="1200">
        <a:solidFill>
          <a:schemeClr val="tx1"/>
        </a:solidFill>
        <a:latin typeface="Book Antiqua" charset="0"/>
        <a:ea typeface="宋体" charset="0"/>
        <a:cs typeface="宋体" charset="0"/>
      </a:defRPr>
    </a:lvl5pPr>
    <a:lvl6pPr marL="2286000" algn="l" defTabSz="457200" rtl="0" eaLnBrk="1" latinLnBrk="0" hangingPunct="1">
      <a:defRPr kern="1200">
        <a:solidFill>
          <a:schemeClr val="tx1"/>
        </a:solidFill>
        <a:latin typeface="Book Antiqua" charset="0"/>
        <a:ea typeface="宋体" charset="0"/>
        <a:cs typeface="宋体" charset="0"/>
      </a:defRPr>
    </a:lvl6pPr>
    <a:lvl7pPr marL="2743200" algn="l" defTabSz="457200" rtl="0" eaLnBrk="1" latinLnBrk="0" hangingPunct="1">
      <a:defRPr kern="1200">
        <a:solidFill>
          <a:schemeClr val="tx1"/>
        </a:solidFill>
        <a:latin typeface="Book Antiqua" charset="0"/>
        <a:ea typeface="宋体" charset="0"/>
        <a:cs typeface="宋体" charset="0"/>
      </a:defRPr>
    </a:lvl7pPr>
    <a:lvl8pPr marL="3200400" algn="l" defTabSz="457200" rtl="0" eaLnBrk="1" latinLnBrk="0" hangingPunct="1">
      <a:defRPr kern="1200">
        <a:solidFill>
          <a:schemeClr val="tx1"/>
        </a:solidFill>
        <a:latin typeface="Book Antiqua" charset="0"/>
        <a:ea typeface="宋体" charset="0"/>
        <a:cs typeface="宋体" charset="0"/>
      </a:defRPr>
    </a:lvl8pPr>
    <a:lvl9pPr marL="3657600" algn="l" defTabSz="457200" rtl="0" eaLnBrk="1" latinLnBrk="0" hangingPunct="1">
      <a:defRPr kern="1200">
        <a:solidFill>
          <a:schemeClr val="tx1"/>
        </a:solidFill>
        <a:latin typeface="Book Antiqua" charset="0"/>
        <a:ea typeface="宋体" charset="0"/>
        <a:cs typeface="宋体"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04" y="-328"/>
      </p:cViewPr>
      <p:guideLst>
        <p:guide orient="horz" pos="217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7D61483-E4F1-A64C-8989-F9E02FE70694}" type="datetime1">
              <a:rPr lang="zh-CN" altLang="en-US"/>
              <a:pPr>
                <a:defRPr/>
              </a:pPr>
              <a:t>18/6/14</a:t>
            </a:fld>
            <a:endParaRPr lang="zh-CN" altLang="en-US"/>
          </a:p>
        </p:txBody>
      </p:sp>
      <p:sp>
        <p:nvSpPr>
          <p:cNvPr id="13316"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0C4F069-1CB3-A947-9611-B8EC94AC2F7B}" type="slidenum">
              <a:rPr lang="zh-CN" altLang="en-US"/>
              <a:pPr>
                <a:defRPr/>
              </a:pPr>
              <a:t>‹#›</a:t>
            </a:fld>
            <a:endParaRPr lang="zh-CN" altLang="en-US"/>
          </a:p>
        </p:txBody>
      </p:sp>
    </p:spTree>
    <p:extLst>
      <p:ext uri="{BB962C8B-B14F-4D97-AF65-F5344CB8AC3E}">
        <p14:creationId xmlns:p14="http://schemas.microsoft.com/office/powerpoint/2010/main" val="317729755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宋体" charset="0"/>
      </a:defRPr>
    </a:lvl1pPr>
    <a:lvl2pPr marL="457200" algn="l" rtl="0" eaLnBrk="0" fontAlgn="base" hangingPunct="0">
      <a:spcBef>
        <a:spcPct val="0"/>
      </a:spcBef>
      <a:spcAft>
        <a:spcPct val="0"/>
      </a:spcAft>
      <a:defRPr sz="1200" kern="1200">
        <a:solidFill>
          <a:schemeClr val="tx1"/>
        </a:solidFill>
        <a:latin typeface="+mn-lt"/>
        <a:ea typeface="+mn-ea"/>
        <a:cs typeface="宋体" charset="0"/>
      </a:defRPr>
    </a:lvl2pPr>
    <a:lvl3pPr marL="914400" algn="l" rtl="0" eaLnBrk="0" fontAlgn="base" hangingPunct="0">
      <a:spcBef>
        <a:spcPct val="0"/>
      </a:spcBef>
      <a:spcAft>
        <a:spcPct val="0"/>
      </a:spcAft>
      <a:defRPr sz="1200" kern="1200">
        <a:solidFill>
          <a:schemeClr val="tx1"/>
        </a:solidFill>
        <a:latin typeface="+mn-lt"/>
        <a:ea typeface="+mn-ea"/>
        <a:cs typeface="宋体" charset="0"/>
      </a:defRPr>
    </a:lvl3pPr>
    <a:lvl4pPr marL="1371600" algn="l" rtl="0" eaLnBrk="0" fontAlgn="base" hangingPunct="0">
      <a:spcBef>
        <a:spcPct val="0"/>
      </a:spcBef>
      <a:spcAft>
        <a:spcPct val="0"/>
      </a:spcAft>
      <a:defRPr sz="1200" kern="1200">
        <a:solidFill>
          <a:schemeClr val="tx1"/>
        </a:solidFill>
        <a:latin typeface="+mn-lt"/>
        <a:ea typeface="+mn-ea"/>
        <a:cs typeface="宋体" charset="0"/>
      </a:defRPr>
    </a:lvl4pPr>
    <a:lvl5pPr marL="1828800" algn="l" rtl="0" eaLnBrk="0" fontAlgn="base" hangingPunct="0">
      <a:spcBef>
        <a:spcPct val="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p:spPr>
        <p:txBody>
          <a:bodyPr/>
          <a:lstStyle/>
          <a:p>
            <a:endParaRPr lang="en-US">
              <a:latin typeface="Calibri" charset="0"/>
              <a:ea typeface="宋体"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940130D9-8E2E-2445-AC19-4439E8E33F14}" type="slidenum">
              <a:rPr lang="zh-CN" altLang="en-US" sz="1200"/>
              <a:pPr eaLnBrk="1" hangingPunct="1"/>
              <a:t>1</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p:spPr>
        <p:txBody>
          <a:bodyPr/>
          <a:lstStyle/>
          <a:p>
            <a:r>
              <a:rPr lang="zh-TW" altLang="en-US">
                <a:latin typeface="Calibri" charset="0"/>
                <a:ea typeface="新細明體" charset="0"/>
                <a:cs typeface="新細明體" charset="0"/>
              </a:rPr>
              <a:t>实际上 </a:t>
            </a:r>
            <a:r>
              <a:rPr lang="en-US" altLang="zh-TW">
                <a:latin typeface="Calibri" charset="0"/>
                <a:ea typeface="新細明體" charset="0"/>
                <a:cs typeface="新細明體" charset="0"/>
              </a:rPr>
              <a:t>dot </a:t>
            </a:r>
            <a:r>
              <a:rPr lang="zh-TW" altLang="en-US">
                <a:latin typeface="Calibri" charset="0"/>
                <a:ea typeface="新細明體" charset="0"/>
                <a:cs typeface="新細明體" charset="0"/>
              </a:rPr>
              <a:t>可以指半调印刷的墨点，可以指喷墨打印的墨点，可以指扫描仪的采样点</a:t>
            </a:r>
            <a:endParaRPr lang="en-US" altLang="zh-TW">
              <a:latin typeface="Calibri" charset="0"/>
              <a:ea typeface="新細明體" charset="0"/>
              <a:cs typeface="新細明體" charset="0"/>
            </a:endParaRPr>
          </a:p>
          <a:p>
            <a:endParaRPr lang="en-US">
              <a:latin typeface="Calibri" charset="0"/>
              <a:ea typeface="宋体" charset="0"/>
            </a:endParaRPr>
          </a:p>
          <a:p>
            <a:r>
              <a:rPr lang="zh-TW" altLang="en-US">
                <a:latin typeface="Calibri" charset="0"/>
                <a:ea typeface="新細明體" charset="0"/>
                <a:cs typeface="新細明體" charset="0"/>
              </a:rPr>
              <a:t>屏幕物理像素</a:t>
            </a:r>
            <a:r>
              <a:rPr lang="en-US" altLang="zh-TW">
                <a:latin typeface="Calibri" charset="0"/>
                <a:ea typeface="新細明體" charset="0"/>
                <a:cs typeface="新細明體" charset="0"/>
              </a:rPr>
              <a:t>,</a:t>
            </a:r>
            <a:r>
              <a:rPr lang="zh-CN" altLang="en-US">
                <a:latin typeface="Calibri" charset="0"/>
                <a:ea typeface="宋体" charset="0"/>
              </a:rPr>
              <a:t>在计算机中的显示</a:t>
            </a:r>
            <a:endParaRPr lang="en-US" altLang="zh-CN">
              <a:latin typeface="Calibri" charset="0"/>
              <a:ea typeface="宋体" charset="0"/>
            </a:endParaRPr>
          </a:p>
          <a:p>
            <a:endParaRPr lang="en-US">
              <a:latin typeface="Calibri" charset="0"/>
              <a:ea typeface="宋体" charset="0"/>
            </a:endParaRPr>
          </a:p>
          <a:p>
            <a:r>
              <a:rPr lang="zh-TW" altLang="en-US">
                <a:latin typeface="Calibri" charset="0"/>
                <a:ea typeface="新細明體" charset="0"/>
                <a:cs typeface="新細明體" charset="0"/>
              </a:rPr>
              <a:t>你应当做的是理解数字图像与屏幕与印刷品等媒介各自的特性以及相互的尺度转换与映射关系，然后理解某个语境下具体在说什么，忽略作者到底在措辞上用了「</a:t>
            </a:r>
            <a:r>
              <a:rPr lang="en-US" altLang="zh-TW">
                <a:latin typeface="Calibri" charset="0"/>
                <a:ea typeface="新細明體" charset="0"/>
                <a:cs typeface="新細明體" charset="0"/>
              </a:rPr>
              <a:t>DPI</a:t>
            </a:r>
            <a:r>
              <a:rPr lang="zh-TW" altLang="en-US">
                <a:latin typeface="Calibri" charset="0"/>
                <a:ea typeface="新細明體" charset="0"/>
                <a:cs typeface="新細明體" charset="0"/>
              </a:rPr>
              <a:t>」还是「</a:t>
            </a:r>
            <a:r>
              <a:rPr lang="en-US" altLang="zh-TW">
                <a:latin typeface="Calibri" charset="0"/>
                <a:ea typeface="新細明體" charset="0"/>
                <a:cs typeface="新細明體" charset="0"/>
              </a:rPr>
              <a:t>PPI</a:t>
            </a:r>
            <a:r>
              <a:rPr lang="zh-TW" altLang="en-US">
                <a:latin typeface="Calibri" charset="0"/>
                <a:ea typeface="新細明體" charset="0"/>
                <a:cs typeface="新細明體" charset="0"/>
              </a:rPr>
              <a:t>」。</a:t>
            </a:r>
            <a:endParaRPr lang="en-US">
              <a:latin typeface="Calibri" charset="0"/>
              <a:ea typeface="宋体"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9B0FFBC0-3967-4040-8895-4B732FFF8D86}" type="slidenum">
              <a:rPr lang="zh-CN" altLang="en-US" sz="1200"/>
              <a:pPr eaLnBrk="1" hangingPunct="1"/>
              <a:t>8</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p:spPr>
        <p:txBody>
          <a:bodyPr/>
          <a:lstStyle/>
          <a:p>
            <a:r>
              <a:rPr lang="zh-CN" altLang="en-US">
                <a:latin typeface="Calibri" charset="0"/>
                <a:ea typeface="宋体" charset="0"/>
              </a:rPr>
              <a:t>分别解释一下这三行代码：</a:t>
            </a:r>
            <a:endParaRPr lang="en-US" altLang="zh-CN">
              <a:latin typeface="Calibri" charset="0"/>
              <a:ea typeface="宋体" charset="0"/>
            </a:endParaRPr>
          </a:p>
          <a:p>
            <a:r>
              <a:rPr lang="en-US">
                <a:latin typeface="Calibri" charset="0"/>
                <a:ea typeface="宋体" charset="0"/>
              </a:rPr>
              <a:t>1. which trees.tif</a:t>
            </a:r>
          </a:p>
          <a:p>
            <a:r>
              <a:rPr lang="en-US">
                <a:latin typeface="Calibri" charset="0"/>
                <a:ea typeface="宋体" charset="0"/>
              </a:rPr>
              <a:t>max(x)</a:t>
            </a:r>
            <a:r>
              <a:rPr lang="zh-CN" altLang="en-US">
                <a:latin typeface="Calibri" charset="0"/>
                <a:ea typeface="宋体" charset="0"/>
              </a:rPr>
              <a:t>求每一列的最大值，然后再</a:t>
            </a:r>
            <a:r>
              <a:rPr lang="en-US" altLang="zh-CN">
                <a:latin typeface="Calibri" charset="0"/>
                <a:ea typeface="宋体" charset="0"/>
              </a:rPr>
              <a:t>max</a:t>
            </a:r>
            <a:r>
              <a:rPr lang="zh-CN" altLang="en-US">
                <a:latin typeface="Calibri" charset="0"/>
                <a:ea typeface="宋体" charset="0"/>
              </a:rPr>
              <a:t>一下，就是这些列里面再选出最大值</a:t>
            </a:r>
            <a:endParaRPr lang="en-US" altLang="zh-CN">
              <a:latin typeface="Calibri" charset="0"/>
              <a:ea typeface="宋体" charset="0"/>
            </a:endParaRPr>
          </a:p>
          <a:p>
            <a:endParaRPr lang="en-US">
              <a:latin typeface="Calibri" charset="0"/>
              <a:ea typeface="宋体"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41B8E059-DA7E-A24A-B1AE-0487FD071B56}" type="slidenum">
              <a:rPr lang="zh-CN" altLang="en-US" sz="1200"/>
              <a:pPr eaLnBrk="1" hangingPunct="1"/>
              <a:t>10</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p:spPr>
        <p:txBody>
          <a:bodyPr/>
          <a:lstStyle/>
          <a:p>
            <a:r>
              <a:rPr lang="zh-CN" altLang="en-US">
                <a:latin typeface="Calibri" charset="0"/>
                <a:ea typeface="宋体" charset="0"/>
              </a:rPr>
              <a:t>默认的</a:t>
            </a:r>
            <a:r>
              <a:rPr lang="en-US" altLang="zh-CN">
                <a:latin typeface="Calibri" charset="0"/>
                <a:ea typeface="宋体" charset="0"/>
              </a:rPr>
              <a:t>colormap</a:t>
            </a:r>
            <a:r>
              <a:rPr lang="zh-CN" altLang="en-US">
                <a:latin typeface="Calibri" charset="0"/>
                <a:ea typeface="宋体" charset="0"/>
              </a:rPr>
              <a:t>为</a:t>
            </a:r>
            <a:r>
              <a:rPr lang="en-US" altLang="zh-CN">
                <a:latin typeface="Calibri" charset="0"/>
                <a:ea typeface="宋体" charset="0"/>
              </a:rPr>
              <a:t>parula</a:t>
            </a:r>
            <a:endParaRPr lang="en-US">
              <a:latin typeface="Calibri" charset="0"/>
              <a:ea typeface="宋体"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19919D8B-4D4E-E049-8857-138C9D11E9EC}" type="slidenum">
              <a:rPr lang="zh-CN" altLang="en-US" sz="1200"/>
              <a:pPr eaLnBrk="1" hangingPunct="1"/>
              <a:t>12</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p:spPr>
        <p:txBody>
          <a:bodyPr/>
          <a:lstStyle/>
          <a:p>
            <a:endParaRPr lang="en-US">
              <a:latin typeface="Calibri" charset="0"/>
              <a:ea typeface="宋体"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D64BD106-29BE-D142-91E8-52EA9048AA05}" type="slidenum">
              <a:rPr lang="zh-CN" altLang="en-US" sz="1200"/>
              <a:pPr eaLnBrk="1" hangingPunct="1"/>
              <a:t>17</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p:spPr>
        <p:txBody>
          <a:bodyPr/>
          <a:lstStyle/>
          <a:p>
            <a:r>
              <a:rPr lang="zh-TW" altLang="en-US">
                <a:latin typeface="Calibri" charset="0"/>
                <a:ea typeface="新細明體" charset="0"/>
                <a:cs typeface="新細明體" charset="0"/>
              </a:rPr>
              <a:t>均匀量化 </a:t>
            </a:r>
            <a:r>
              <a:rPr lang="en-US" altLang="zh-TW">
                <a:latin typeface="Calibri" charset="0"/>
                <a:ea typeface="新細明體" charset="0"/>
                <a:cs typeface="新細明體" charset="0"/>
              </a:rPr>
              <a:t>- </a:t>
            </a:r>
            <a:r>
              <a:rPr lang="zh-TW" altLang="en-US">
                <a:latin typeface="Calibri" charset="0"/>
                <a:ea typeface="新細明體" charset="0"/>
                <a:cs typeface="新細明體" charset="0"/>
              </a:rPr>
              <a:t>均匀量化将 </a:t>
            </a:r>
            <a:r>
              <a:rPr lang="en-US" altLang="zh-TW">
                <a:latin typeface="Calibri" charset="0"/>
                <a:ea typeface="新細明體" charset="0"/>
                <a:cs typeface="新細明體" charset="0"/>
              </a:rPr>
              <a:t>RGB </a:t>
            </a:r>
            <a:r>
              <a:rPr lang="zh-TW" altLang="en-US">
                <a:latin typeface="Calibri" charset="0"/>
                <a:ea typeface="新細明體" charset="0"/>
                <a:cs typeface="新細明體" charset="0"/>
              </a:rPr>
              <a:t>颜色立方体削减为较小的 </a:t>
            </a:r>
            <a:r>
              <a:rPr lang="en-US" altLang="zh-TW">
                <a:latin typeface="Calibri" charset="0"/>
                <a:ea typeface="新細明體" charset="0"/>
                <a:cs typeface="新細明體" charset="0"/>
              </a:rPr>
              <a:t>tol </a:t>
            </a:r>
            <a:r>
              <a:rPr lang="zh-TW" altLang="en-US">
                <a:latin typeface="Calibri" charset="0"/>
                <a:ea typeface="新細明體" charset="0"/>
                <a:cs typeface="新細明體" charset="0"/>
              </a:rPr>
              <a:t>长度的立方体。例如，如果您指定 </a:t>
            </a:r>
            <a:r>
              <a:rPr lang="en-US" altLang="zh-TW">
                <a:latin typeface="Calibri" charset="0"/>
                <a:ea typeface="新細明體" charset="0"/>
                <a:cs typeface="新細明體" charset="0"/>
              </a:rPr>
              <a:t>tol </a:t>
            </a:r>
            <a:r>
              <a:rPr lang="zh-TW" altLang="en-US">
                <a:latin typeface="Calibri" charset="0"/>
                <a:ea typeface="新細明體" charset="0"/>
                <a:cs typeface="新細明體" charset="0"/>
              </a:rPr>
              <a:t>为 </a:t>
            </a:r>
            <a:r>
              <a:rPr lang="en-US" altLang="zh-TW">
                <a:latin typeface="Calibri" charset="0"/>
                <a:ea typeface="新細明體" charset="0"/>
                <a:cs typeface="新細明體" charset="0"/>
              </a:rPr>
              <a:t>0.1</a:t>
            </a:r>
            <a:r>
              <a:rPr lang="zh-TW" altLang="en-US">
                <a:latin typeface="Calibri" charset="0"/>
                <a:ea typeface="新細明體" charset="0"/>
                <a:cs typeface="新細明體" charset="0"/>
              </a:rPr>
              <a:t>，则立方体的边缘为 </a:t>
            </a:r>
            <a:r>
              <a:rPr lang="en-US" altLang="zh-TW">
                <a:latin typeface="Calibri" charset="0"/>
                <a:ea typeface="新細明體" charset="0"/>
                <a:cs typeface="新細明體" charset="0"/>
              </a:rPr>
              <a:t>RGB </a:t>
            </a:r>
            <a:r>
              <a:rPr lang="zh-TW" altLang="en-US">
                <a:latin typeface="Calibri" charset="0"/>
                <a:ea typeface="新細明體" charset="0"/>
                <a:cs typeface="新細明體" charset="0"/>
              </a:rPr>
              <a:t>立方体长度的十分之一。小立方体总数为：</a:t>
            </a:r>
          </a:p>
          <a:p>
            <a:endParaRPr lang="zh-TW" altLang="en-US">
              <a:latin typeface="Calibri" charset="0"/>
              <a:ea typeface="新細明體" charset="0"/>
              <a:cs typeface="新細明體" charset="0"/>
            </a:endParaRPr>
          </a:p>
          <a:p>
            <a:r>
              <a:rPr lang="en-US" altLang="zh-TW">
                <a:latin typeface="Calibri" charset="0"/>
                <a:ea typeface="新細明體" charset="0"/>
                <a:cs typeface="新細明體" charset="0"/>
              </a:rPr>
              <a:t>n = (floor(1/tol)+1)^3</a:t>
            </a:r>
          </a:p>
          <a:p>
            <a:r>
              <a:rPr lang="zh-TW" altLang="en-US">
                <a:latin typeface="Calibri" charset="0"/>
                <a:ea typeface="新細明體" charset="0"/>
                <a:cs typeface="新細明體" charset="0"/>
              </a:rPr>
              <a:t>每个立方体表示输出图像中的一种颜色。因此，颜色图的最大长度为 </a:t>
            </a:r>
            <a:r>
              <a:rPr lang="en-US" altLang="zh-TW">
                <a:latin typeface="Calibri" charset="0"/>
                <a:ea typeface="新細明體" charset="0"/>
                <a:cs typeface="新細明體" charset="0"/>
              </a:rPr>
              <a:t>n</a:t>
            </a:r>
            <a:r>
              <a:rPr lang="zh-TW" altLang="en-US">
                <a:latin typeface="Calibri" charset="0"/>
                <a:ea typeface="新細明體" charset="0"/>
                <a:cs typeface="新細明體" charset="0"/>
              </a:rPr>
              <a:t>。</a:t>
            </a:r>
            <a:r>
              <a:rPr lang="en-US" altLang="zh-TW">
                <a:latin typeface="Calibri" charset="0"/>
                <a:ea typeface="新細明體" charset="0"/>
                <a:cs typeface="新細明體" charset="0"/>
              </a:rPr>
              <a:t>rgb2ind </a:t>
            </a:r>
            <a:r>
              <a:rPr lang="zh-TW" altLang="en-US">
                <a:latin typeface="Calibri" charset="0"/>
                <a:ea typeface="新細明體" charset="0"/>
                <a:cs typeface="新細明體" charset="0"/>
              </a:rPr>
              <a:t>会删除不显示在输入图像中的任何颜色，因此实际颜色图可能明显小于 </a:t>
            </a:r>
            <a:r>
              <a:rPr lang="en-US" altLang="zh-TW">
                <a:latin typeface="Calibri" charset="0"/>
                <a:ea typeface="新細明體" charset="0"/>
                <a:cs typeface="新細明體" charset="0"/>
              </a:rPr>
              <a:t>n</a:t>
            </a:r>
            <a:r>
              <a:rPr lang="zh-TW" altLang="en-US">
                <a:latin typeface="Calibri" charset="0"/>
                <a:ea typeface="新細明體" charset="0"/>
                <a:cs typeface="新細明體" charset="0"/>
              </a:rPr>
              <a:t>。</a:t>
            </a:r>
          </a:p>
          <a:p>
            <a:endParaRPr lang="zh-TW" altLang="en-US">
              <a:latin typeface="Calibri" charset="0"/>
              <a:ea typeface="新細明體" charset="0"/>
              <a:cs typeface="新細明體" charset="0"/>
            </a:endParaRPr>
          </a:p>
          <a:p>
            <a:r>
              <a:rPr lang="zh-TW" altLang="en-US">
                <a:latin typeface="Calibri" charset="0"/>
                <a:ea typeface="新細明體" charset="0"/>
                <a:cs typeface="新細明體" charset="0"/>
              </a:rPr>
              <a:t>最小方差量化 </a:t>
            </a:r>
            <a:r>
              <a:rPr lang="en-US" altLang="zh-TW">
                <a:latin typeface="Calibri" charset="0"/>
                <a:ea typeface="新細明體" charset="0"/>
                <a:cs typeface="新細明體" charset="0"/>
              </a:rPr>
              <a:t>- </a:t>
            </a:r>
            <a:r>
              <a:rPr lang="zh-TW" altLang="en-US">
                <a:latin typeface="Calibri" charset="0"/>
                <a:ea typeface="新細明體" charset="0"/>
                <a:cs typeface="新細明體" charset="0"/>
              </a:rPr>
              <a:t>最小方差量化将 </a:t>
            </a:r>
            <a:r>
              <a:rPr lang="en-US" altLang="zh-TW">
                <a:latin typeface="Calibri" charset="0"/>
                <a:ea typeface="新細明體" charset="0"/>
                <a:cs typeface="新細明體" charset="0"/>
              </a:rPr>
              <a:t>RGB </a:t>
            </a:r>
            <a:r>
              <a:rPr lang="zh-TW" altLang="en-US">
                <a:latin typeface="Calibri" charset="0"/>
                <a:ea typeface="新細明體" charset="0"/>
                <a:cs typeface="新細明體" charset="0"/>
              </a:rPr>
              <a:t>颜色立方体削减为不同大小的较小块（未必是立方体），具体取决于这些颜色在图像中的分布情况。如果输入图像实际使用的颜色数少于指定的数量，则输出颜色图也会变小。</a:t>
            </a:r>
            <a:endParaRPr lang="en-US" altLang="zh-TW">
              <a:latin typeface="Calibri" charset="0"/>
              <a:ea typeface="新細明體" charset="0"/>
              <a:cs typeface="新細明體" charset="0"/>
            </a:endParaRPr>
          </a:p>
          <a:p>
            <a:endParaRPr lang="en-US" altLang="zh-CN">
              <a:latin typeface="Calibri" charset="0"/>
              <a:ea typeface="宋体" charset="0"/>
            </a:endParaRPr>
          </a:p>
          <a:p>
            <a:r>
              <a:rPr lang="zh-TW" altLang="en-US">
                <a:latin typeface="Calibri" charset="0"/>
                <a:ea typeface="宋体" charset="0"/>
              </a:rPr>
              <a:t>我们常常使用的是</a:t>
            </a:r>
            <a:r>
              <a:rPr lang="en-US" altLang="zh-TW">
                <a:latin typeface="Calibri" charset="0"/>
                <a:ea typeface="宋体" charset="0"/>
              </a:rPr>
              <a:t>R</a:t>
            </a:r>
            <a:r>
              <a:rPr lang="zh-TW" altLang="en-US">
                <a:latin typeface="Calibri" charset="0"/>
                <a:ea typeface="宋体" charset="0"/>
              </a:rPr>
              <a:t>、</a:t>
            </a:r>
            <a:r>
              <a:rPr lang="en-US" altLang="zh-TW">
                <a:latin typeface="Calibri" charset="0"/>
                <a:ea typeface="宋体" charset="0"/>
              </a:rPr>
              <a:t>G</a:t>
            </a:r>
            <a:r>
              <a:rPr lang="zh-TW" altLang="en-US">
                <a:latin typeface="Calibri" charset="0"/>
                <a:ea typeface="宋体" charset="0"/>
              </a:rPr>
              <a:t>、</a:t>
            </a:r>
            <a:r>
              <a:rPr lang="en-US" altLang="zh-TW">
                <a:latin typeface="Calibri" charset="0"/>
                <a:ea typeface="宋体" charset="0"/>
              </a:rPr>
              <a:t>B</a:t>
            </a:r>
            <a:r>
              <a:rPr lang="zh-TW" altLang="en-US">
                <a:latin typeface="Calibri" charset="0"/>
                <a:ea typeface="宋体" charset="0"/>
              </a:rPr>
              <a:t>各</a:t>
            </a:r>
            <a:r>
              <a:rPr lang="en-US" altLang="zh-TW">
                <a:latin typeface="Calibri" charset="0"/>
                <a:ea typeface="宋体" charset="0"/>
              </a:rPr>
              <a:t>8</a:t>
            </a:r>
            <a:r>
              <a:rPr lang="zh-TW" altLang="en-US">
                <a:latin typeface="Calibri" charset="0"/>
                <a:ea typeface="宋体" charset="0"/>
              </a:rPr>
              <a:t>位的</a:t>
            </a:r>
            <a:r>
              <a:rPr lang="en-US" altLang="zh-TW">
                <a:latin typeface="Calibri" charset="0"/>
                <a:ea typeface="宋体" charset="0"/>
              </a:rPr>
              <a:t>24</a:t>
            </a:r>
            <a:r>
              <a:rPr lang="zh-TW" altLang="en-US">
                <a:latin typeface="Calibri" charset="0"/>
                <a:ea typeface="宋体" charset="0"/>
              </a:rPr>
              <a:t>位真彩色图像。但如果要求将这种图像在色彩空间有限的显示屏上显示出来，或在打印机上打印出来，往往因为它们的低分辨率使得一张清晰的图像在显示出来之后变得模糊或者失真，因此就需要半色调技术来帮助我们最大程度地还原真实图像。</a:t>
            </a:r>
            <a:endParaRPr lang="en-US">
              <a:latin typeface="Calibri" charset="0"/>
              <a:ea typeface="宋体"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fld id="{CEFDB6CB-D982-F343-82FE-5B939B72ACE7}" type="slidenum">
              <a:rPr lang="zh-CN" altLang="en-US" sz="1200"/>
              <a:pPr eaLnBrk="1" hangingPunct="1"/>
              <a:t>18</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文本框 17"/>
          <p:cNvSpPr txBox="1">
            <a:spLocks noChangeArrowheads="1"/>
          </p:cNvSpPr>
          <p:nvPr/>
        </p:nvSpPr>
        <p:spPr bwMode="auto">
          <a:xfrm>
            <a:off x="1044575" y="5111750"/>
            <a:ext cx="1666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宋体" charset="0"/>
                <a:cs typeface="宋体" charset="0"/>
              </a:defRPr>
            </a:lvl1pPr>
            <a:lvl2pPr>
              <a:defRPr>
                <a:solidFill>
                  <a:schemeClr val="tx1"/>
                </a:solidFill>
                <a:latin typeface="Book Antiqua" charset="0"/>
                <a:ea typeface="宋体" charset="0"/>
                <a:cs typeface="宋体" charset="0"/>
              </a:defRPr>
            </a:lvl2pPr>
            <a:lvl3pPr>
              <a:defRPr>
                <a:solidFill>
                  <a:schemeClr val="tx1"/>
                </a:solidFill>
                <a:latin typeface="Book Antiqua" charset="0"/>
                <a:ea typeface="宋体" charset="0"/>
                <a:cs typeface="宋体" charset="0"/>
              </a:defRPr>
            </a:lvl3pPr>
            <a:lvl4pPr>
              <a:defRPr>
                <a:solidFill>
                  <a:schemeClr val="tx1"/>
                </a:solidFill>
                <a:latin typeface="Book Antiqua" charset="0"/>
                <a:ea typeface="宋体" charset="0"/>
                <a:cs typeface="宋体" charset="0"/>
              </a:defRPr>
            </a:lvl4pPr>
            <a:lvl5pPr>
              <a:defRPr>
                <a:solidFill>
                  <a:schemeClr val="tx1"/>
                </a:solidFill>
                <a:latin typeface="Book Antiqua" charset="0"/>
                <a:ea typeface="宋体" charset="0"/>
                <a:cs typeface="宋体" charset="0"/>
              </a:defRPr>
            </a:lvl5pPr>
            <a:lvl6pPr fontAlgn="base">
              <a:spcBef>
                <a:spcPct val="0"/>
              </a:spcBef>
              <a:spcAft>
                <a:spcPct val="0"/>
              </a:spcAft>
              <a:buFont typeface="Arial" charset="0"/>
              <a:defRPr>
                <a:solidFill>
                  <a:schemeClr val="tx1"/>
                </a:solidFill>
                <a:latin typeface="Book Antiqua" charset="0"/>
                <a:ea typeface="宋体" charset="0"/>
                <a:cs typeface="宋体" charset="0"/>
              </a:defRPr>
            </a:lvl6pPr>
            <a:lvl7pPr fontAlgn="base">
              <a:spcBef>
                <a:spcPct val="0"/>
              </a:spcBef>
              <a:spcAft>
                <a:spcPct val="0"/>
              </a:spcAft>
              <a:buFont typeface="Arial" charset="0"/>
              <a:defRPr>
                <a:solidFill>
                  <a:schemeClr val="tx1"/>
                </a:solidFill>
                <a:latin typeface="Book Antiqua" charset="0"/>
                <a:ea typeface="宋体" charset="0"/>
                <a:cs typeface="宋体" charset="0"/>
              </a:defRPr>
            </a:lvl7pPr>
            <a:lvl8pPr fontAlgn="base">
              <a:spcBef>
                <a:spcPct val="0"/>
              </a:spcBef>
              <a:spcAft>
                <a:spcPct val="0"/>
              </a:spcAft>
              <a:buFont typeface="Arial" charset="0"/>
              <a:defRPr>
                <a:solidFill>
                  <a:schemeClr val="tx1"/>
                </a:solidFill>
                <a:latin typeface="Book Antiqua" charset="0"/>
                <a:ea typeface="宋体" charset="0"/>
                <a:cs typeface="宋体" charset="0"/>
              </a:defRPr>
            </a:lvl8pPr>
            <a:lvl9pPr fontAlgn="base">
              <a:spcBef>
                <a:spcPct val="0"/>
              </a:spcBef>
              <a:spcAft>
                <a:spcPct val="0"/>
              </a:spcAft>
              <a:buFont typeface="Arial" charset="0"/>
              <a:defRPr>
                <a:solidFill>
                  <a:schemeClr val="tx1"/>
                </a:solidFill>
                <a:latin typeface="Book Antiqua" charset="0"/>
                <a:ea typeface="宋体" charset="0"/>
                <a:cs typeface="宋体" charset="0"/>
              </a:defRPr>
            </a:lvl9pPr>
          </a:lstStyle>
          <a:p>
            <a:pPr>
              <a:defRPr/>
            </a:pPr>
            <a:endParaRPr lang="zh-CN" altLang="en-US" sz="1500" smtClean="0">
              <a:solidFill>
                <a:srgbClr val="4E3620"/>
              </a:solidFill>
              <a:latin typeface="方正兰亭黑简体" charset="0"/>
              <a:cs typeface="方正兰亭黑简体" charset="0"/>
            </a:endParaRPr>
          </a:p>
        </p:txBody>
      </p:sp>
      <p:sp>
        <p:nvSpPr>
          <p:cNvPr id="5" name="圆角矩形 8"/>
          <p:cNvSpPr/>
          <p:nvPr/>
        </p:nvSpPr>
        <p:spPr bwMode="auto">
          <a:xfrm>
            <a:off x="950913" y="5291138"/>
            <a:ext cx="1308100" cy="400050"/>
          </a:xfrm>
          <a:prstGeom prst="roundRect">
            <a:avLst/>
          </a:prstGeom>
          <a:solidFill>
            <a:srgbClr val="68910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00">
              <a:solidFill>
                <a:srgbClr val="FFFFFF"/>
              </a:solidFill>
              <a:latin typeface="Arial" charset="0"/>
              <a:ea typeface="黑体" charset="0"/>
              <a:cs typeface="黑体" charset="0"/>
            </a:endParaRPr>
          </a:p>
        </p:txBody>
      </p:sp>
      <p:pic>
        <p:nvPicPr>
          <p:cNvPr id="6" name="图片 1"/>
          <p:cNvPicPr>
            <a:picLocks noChangeAspect="1" noChangeArrowheads="1"/>
          </p:cNvPicPr>
          <p:nvPr/>
        </p:nvPicPr>
        <p:blipFill>
          <a:blip r:embed="rId2">
            <a:extLst>
              <a:ext uri="{28A0092B-C50C-407E-A947-70E740481C1C}">
                <a14:useLocalDpi xmlns:a14="http://schemas.microsoft.com/office/drawing/2010/main" val="0"/>
              </a:ext>
            </a:extLst>
          </a:blip>
          <a:srcRect l="12091" r="7166"/>
          <a:stretch>
            <a:fillRect/>
          </a:stretch>
        </p:blipFill>
        <p:spPr bwMode="auto">
          <a:xfrm>
            <a:off x="0" y="0"/>
            <a:ext cx="91440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875297" y="3898232"/>
            <a:ext cx="4878204" cy="923552"/>
          </a:xfrm>
        </p:spPr>
        <p:txBody>
          <a:bodyPr>
            <a:normAutofit/>
          </a:bodyPr>
          <a:lstStyle>
            <a:lvl1pPr algn="l">
              <a:defRPr sz="4050">
                <a:solidFill>
                  <a:srgbClr val="68910C"/>
                </a:solidFill>
              </a:defRPr>
            </a:lvl1pPr>
          </a:lstStyle>
          <a:p>
            <a:r>
              <a:rPr lang="en-US" altLang="zh-CN" noProof="1" smtClean="0"/>
              <a:t>Click to edit Master title style</a:t>
            </a:r>
            <a:endParaRPr lang="zh-CN" altLang="en-US" noProof="1"/>
          </a:p>
        </p:txBody>
      </p:sp>
      <p:sp>
        <p:nvSpPr>
          <p:cNvPr id="3" name="副标题 2"/>
          <p:cNvSpPr>
            <a:spLocks noGrp="1"/>
          </p:cNvSpPr>
          <p:nvPr>
            <p:ph type="subTitle" idx="1"/>
          </p:nvPr>
        </p:nvSpPr>
        <p:spPr>
          <a:xfrm>
            <a:off x="875297" y="4852434"/>
            <a:ext cx="4878204" cy="411697"/>
          </a:xfrm>
        </p:spPr>
        <p:txBody>
          <a:bodyPr anchor="ctr">
            <a:normAutofit/>
          </a:bodyPr>
          <a:lstStyle>
            <a:lvl1pPr marL="0" indent="0" algn="l">
              <a:buNone/>
              <a:defRPr sz="1350">
                <a:solidFill>
                  <a:schemeClr val="tx1">
                    <a:lumMod val="95000"/>
                    <a:lumOff val="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5C39B116-67F1-6340-A957-3D89FD89B414}" type="datetime1">
              <a:rPr lang="zh-CN" altLang="en-US"/>
              <a:pPr>
                <a:defRPr/>
              </a:pPr>
              <a:t>18/6/14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36B4DF8-099F-7844-A8A5-76C8AD1D52A5}" type="slidenum">
              <a:rPr lang="zh-CN" altLang="en-US"/>
              <a:pPr>
                <a:defRPr/>
              </a:pPr>
              <a:t>‹#›</a:t>
            </a:fld>
            <a:endParaRPr lang="zh-CN" altLang="en-US"/>
          </a:p>
        </p:txBody>
      </p:sp>
    </p:spTree>
    <p:extLst>
      <p:ext uri="{BB962C8B-B14F-4D97-AF65-F5344CB8AC3E}">
        <p14:creationId xmlns:p14="http://schemas.microsoft.com/office/powerpoint/2010/main" val="42122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4"/>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842963" y="762000"/>
            <a:ext cx="7458075" cy="5314951"/>
          </a:xfrm>
        </p:spPr>
        <p:txBody>
          <a:bodyPr>
            <a:normAutofit/>
          </a:bodyPr>
          <a:lstStyle>
            <a:lvl1pPr>
              <a:defRPr sz="2400"/>
            </a:lvl1pPr>
            <a:lvl2pPr>
              <a:defRPr sz="2000"/>
            </a:lvl2pPr>
            <a:lvl3pPr>
              <a:defRPr sz="18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2"/>
          <p:cNvSpPr>
            <a:spLocks noGrp="1"/>
          </p:cNvSpPr>
          <p:nvPr>
            <p:ph type="dt" sz="half" idx="14"/>
          </p:nvPr>
        </p:nvSpPr>
        <p:spPr/>
        <p:txBody>
          <a:bodyPr/>
          <a:lstStyle>
            <a:lvl1pPr>
              <a:defRPr/>
            </a:lvl1pPr>
          </a:lstStyle>
          <a:p>
            <a:pPr>
              <a:defRPr/>
            </a:pPr>
            <a:fld id="{E3A7E49D-217C-C743-A874-9AB39196F548}" type="datetime1">
              <a:rPr lang="zh-CN" altLang="en-US"/>
              <a:pPr>
                <a:defRPr/>
              </a:pPr>
              <a:t>18/6/14</a:t>
            </a:fld>
            <a:endParaRPr lang="zh-CN" altLang="en-US"/>
          </a:p>
        </p:txBody>
      </p:sp>
      <p:sp>
        <p:nvSpPr>
          <p:cNvPr id="6" name="页脚占位符 3"/>
          <p:cNvSpPr>
            <a:spLocks noGrp="1"/>
          </p:cNvSpPr>
          <p:nvPr>
            <p:ph type="ftr" sz="quarter" idx="15"/>
          </p:nvPr>
        </p:nvSpPr>
        <p:spPr/>
        <p:txBody>
          <a:bodyPr/>
          <a:lstStyle>
            <a:lvl1pPr>
              <a:defRPr/>
            </a:lvl1pPr>
          </a:lstStyle>
          <a:p>
            <a:pPr>
              <a:defRPr/>
            </a:pPr>
            <a:endParaRPr lang="zh-CN" altLang="en-US"/>
          </a:p>
        </p:txBody>
      </p:sp>
      <p:sp>
        <p:nvSpPr>
          <p:cNvPr id="8" name="灯片编号占位符 4"/>
          <p:cNvSpPr>
            <a:spLocks noGrp="1"/>
          </p:cNvSpPr>
          <p:nvPr>
            <p:ph type="sldNum" sz="quarter" idx="16"/>
          </p:nvPr>
        </p:nvSpPr>
        <p:spPr/>
        <p:txBody>
          <a:bodyPr/>
          <a:lstStyle>
            <a:lvl1pPr>
              <a:defRPr/>
            </a:lvl1pPr>
          </a:lstStyle>
          <a:p>
            <a:pPr>
              <a:defRPr/>
            </a:pPr>
            <a:fld id="{09546266-A0E7-9E4C-BDCE-AB117DDABAA9}" type="slidenum">
              <a:rPr lang="zh-CN" altLang="en-US"/>
              <a:pPr>
                <a:defRPr/>
              </a:pPr>
              <a:t>‹#›</a:t>
            </a:fld>
            <a:endParaRPr lang="zh-CN" altLang="en-US"/>
          </a:p>
        </p:txBody>
      </p:sp>
    </p:spTree>
    <p:extLst>
      <p:ext uri="{BB962C8B-B14F-4D97-AF65-F5344CB8AC3E}">
        <p14:creationId xmlns:p14="http://schemas.microsoft.com/office/powerpoint/2010/main" val="200560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DF1888A4-A9D7-4F4E-8B3B-DE82F2DC2591}" type="datetime1">
              <a:rPr lang="zh-CN" altLang="en-US"/>
              <a:pPr>
                <a:defRPr/>
              </a:pPr>
              <a:t>18/6/14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50003EF-BC42-B742-88E8-843C7CF71C3B}" type="slidenum">
              <a:rPr lang="zh-CN" altLang="en-US"/>
              <a:pPr>
                <a:defRPr/>
              </a:pPr>
              <a:t>‹#›</a:t>
            </a:fld>
            <a:endParaRPr lang="zh-CN" altLang="en-US"/>
          </a:p>
        </p:txBody>
      </p:sp>
    </p:spTree>
    <p:extLst>
      <p:ext uri="{BB962C8B-B14F-4D97-AF65-F5344CB8AC3E}">
        <p14:creationId xmlns:p14="http://schemas.microsoft.com/office/powerpoint/2010/main" val="181655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4"/>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8650" y="506413"/>
            <a:ext cx="7886700" cy="1325563"/>
          </a:xfrm>
        </p:spPr>
        <p:txBody>
          <a:bodyPr>
            <a:normAutofit/>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28650" y="1966912"/>
            <a:ext cx="7886700" cy="4092575"/>
          </a:xfrm>
        </p:spPr>
        <p:txBody>
          <a:bodyPr>
            <a:normAutofit/>
          </a:bodyPr>
          <a:lstStyle>
            <a:lvl1pPr>
              <a:defRPr sz="2400"/>
            </a:lvl1pPr>
            <a:lvl2pPr>
              <a:defRPr sz="2000"/>
            </a:lvl2pPr>
            <a:lvl3pPr>
              <a:defRPr sz="18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3"/>
          <p:cNvSpPr>
            <a:spLocks noGrp="1"/>
          </p:cNvSpPr>
          <p:nvPr>
            <p:ph type="dt" sz="half" idx="10"/>
          </p:nvPr>
        </p:nvSpPr>
        <p:spPr/>
        <p:txBody>
          <a:bodyPr/>
          <a:lstStyle>
            <a:lvl1pPr>
              <a:defRPr/>
            </a:lvl1pPr>
          </a:lstStyle>
          <a:p>
            <a:pPr>
              <a:defRPr/>
            </a:pPr>
            <a:fld id="{83F53329-4362-EE48-875F-C1DEA5F72430}" type="datetime1">
              <a:rPr lang="zh-CN" altLang="en-US"/>
              <a:pPr>
                <a:defRPr/>
              </a:pPr>
              <a:t>18/6/14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8BEEE5D5-6D87-424A-9E28-344005A8721A}" type="slidenum">
              <a:rPr lang="zh-CN" altLang="en-US"/>
              <a:pPr>
                <a:defRPr/>
              </a:pPr>
              <a:t>‹#›</a:t>
            </a:fld>
            <a:endParaRPr lang="zh-CN" altLang="en-US"/>
          </a:p>
        </p:txBody>
      </p:sp>
    </p:spTree>
    <p:extLst>
      <p:ext uri="{BB962C8B-B14F-4D97-AF65-F5344CB8AC3E}">
        <p14:creationId xmlns:p14="http://schemas.microsoft.com/office/powerpoint/2010/main" val="293860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19"/>
          <p:cNvPicPr>
            <a:picLocks noChangeAspect="1" noChangeArrowheads="1"/>
          </p:cNvPicPr>
          <p:nvPr/>
        </p:nvPicPr>
        <p:blipFill>
          <a:blip r:embed="rId2">
            <a:extLst>
              <a:ext uri="{28A0092B-C50C-407E-A947-70E740481C1C}">
                <a14:useLocalDpi xmlns:a14="http://schemas.microsoft.com/office/drawing/2010/main" val="0"/>
              </a:ext>
            </a:extLst>
          </a:blip>
          <a:srcRect r="22466"/>
          <a:stretch>
            <a:fillRect/>
          </a:stretch>
        </p:blipFill>
        <p:spPr bwMode="auto">
          <a:xfrm>
            <a:off x="-28575" y="0"/>
            <a:ext cx="9172575"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87117" t="47594"/>
          <a:stretch>
            <a:fillRect/>
          </a:stretch>
        </p:blipFill>
        <p:spPr bwMode="auto">
          <a:xfrm>
            <a:off x="7589580" y="2767263"/>
            <a:ext cx="1582995" cy="3012481"/>
          </a:xfrm>
          <a:custGeom>
            <a:avLst/>
            <a:gdLst>
              <a:gd name="connsiteX0" fmla="*/ 791497 w 1582994"/>
              <a:gd name="connsiteY0" fmla="*/ 0 h 3012481"/>
              <a:gd name="connsiteX1" fmla="*/ 1582994 w 1582994"/>
              <a:gd name="connsiteY1" fmla="*/ 0 h 3012481"/>
              <a:gd name="connsiteX2" fmla="*/ 1582994 w 1582994"/>
              <a:gd name="connsiteY2" fmla="*/ 3012481 h 3012481"/>
              <a:gd name="connsiteX3" fmla="*/ 0 w 1582994"/>
              <a:gd name="connsiteY3" fmla="*/ 3012481 h 3012481"/>
              <a:gd name="connsiteX4" fmla="*/ 0 w 1582994"/>
              <a:gd name="connsiteY4" fmla="*/ 522514 h 3012481"/>
              <a:gd name="connsiteX5" fmla="*/ 791497 w 1582994"/>
              <a:gd name="connsiteY5" fmla="*/ 522514 h 30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994" h="3012481">
                <a:moveTo>
                  <a:pt x="791497" y="0"/>
                </a:moveTo>
                <a:lnTo>
                  <a:pt x="1582994" y="0"/>
                </a:lnTo>
                <a:lnTo>
                  <a:pt x="1582994" y="3012481"/>
                </a:lnTo>
                <a:lnTo>
                  <a:pt x="0" y="3012481"/>
                </a:lnTo>
                <a:lnTo>
                  <a:pt x="0" y="522514"/>
                </a:lnTo>
                <a:lnTo>
                  <a:pt x="791497" y="52251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440253" y="4119175"/>
            <a:ext cx="4815038" cy="558800"/>
          </a:xfrm>
        </p:spPr>
        <p:txBody>
          <a:bodyPr anchor="b">
            <a:normAutofit/>
          </a:bodyPr>
          <a:lstStyle>
            <a:lvl1pPr algn="ctr">
              <a:defRPr sz="2400">
                <a:solidFill>
                  <a:schemeClr val="tx1">
                    <a:lumMod val="85000"/>
                    <a:lumOff val="15000"/>
                  </a:schemeClr>
                </a:solidFill>
              </a:defRPr>
            </a:lvl1pPr>
          </a:lstStyle>
          <a:p>
            <a:r>
              <a:rPr lang="en-US" altLang="zh-CN" noProof="1" smtClean="0"/>
              <a:t>Click to edit Master title style</a:t>
            </a:r>
            <a:endParaRPr lang="zh-CN" altLang="en-US" noProof="1"/>
          </a:p>
        </p:txBody>
      </p:sp>
      <p:sp>
        <p:nvSpPr>
          <p:cNvPr id="3" name="文本占位符 2"/>
          <p:cNvSpPr>
            <a:spLocks noGrp="1"/>
          </p:cNvSpPr>
          <p:nvPr>
            <p:ph type="body" idx="1"/>
          </p:nvPr>
        </p:nvSpPr>
        <p:spPr>
          <a:xfrm>
            <a:off x="2440252" y="4715075"/>
            <a:ext cx="4815038" cy="819451"/>
          </a:xfrm>
        </p:spPr>
        <p:txBody>
          <a:bodyPr>
            <a:normAutofit/>
          </a:bodyPr>
          <a:lstStyle>
            <a:lvl1pPr marL="0" indent="0" algn="ctr">
              <a:buNone/>
              <a:defRPr sz="180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6" name="日期占位符 3"/>
          <p:cNvSpPr>
            <a:spLocks noGrp="1"/>
          </p:cNvSpPr>
          <p:nvPr>
            <p:ph type="dt" sz="half" idx="10"/>
          </p:nvPr>
        </p:nvSpPr>
        <p:spPr/>
        <p:txBody>
          <a:bodyPr/>
          <a:lstStyle>
            <a:lvl1pPr>
              <a:defRPr/>
            </a:lvl1pPr>
          </a:lstStyle>
          <a:p>
            <a:pPr>
              <a:defRPr/>
            </a:pPr>
            <a:fld id="{16CD19DD-B3CB-9B45-9FC6-0118929BA9FD}" type="datetime1">
              <a:rPr lang="zh-CN" altLang="en-US"/>
              <a:pPr>
                <a:defRPr/>
              </a:pPr>
              <a:t>18/6/14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83374956-ACF3-A64A-9D9B-DD4F3FB67EBB}" type="slidenum">
              <a:rPr lang="zh-CN" altLang="en-US"/>
              <a:pPr>
                <a:defRPr/>
              </a:pPr>
              <a:t>‹#›</a:t>
            </a:fld>
            <a:endParaRPr lang="zh-CN" altLang="en-US"/>
          </a:p>
        </p:txBody>
      </p:sp>
    </p:spTree>
    <p:extLst>
      <p:ext uri="{BB962C8B-B14F-4D97-AF65-F5344CB8AC3E}">
        <p14:creationId xmlns:p14="http://schemas.microsoft.com/office/powerpoint/2010/main" val="3975927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9"/>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4"/>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59173" b="45512"/>
          <a:stretch>
            <a:fillRect/>
          </a:stretch>
        </p:blipFill>
        <p:spPr bwMode="auto">
          <a:xfrm flipV="1">
            <a:off x="6241142" y="5045550"/>
            <a:ext cx="2902857" cy="1812449"/>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8650" y="581026"/>
            <a:ext cx="7886700" cy="1325563"/>
          </a:xfrm>
        </p:spPr>
        <p:txBody>
          <a:bodyPr>
            <a:normAutofit/>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2041526"/>
            <a:ext cx="3886200" cy="4016375"/>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2041526"/>
            <a:ext cx="3886200" cy="4016375"/>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
          <p:cNvSpPr>
            <a:spLocks noGrp="1"/>
          </p:cNvSpPr>
          <p:nvPr>
            <p:ph type="dt" sz="half" idx="10"/>
          </p:nvPr>
        </p:nvSpPr>
        <p:spPr/>
        <p:txBody>
          <a:bodyPr/>
          <a:lstStyle>
            <a:lvl1pPr>
              <a:defRPr/>
            </a:lvl1pPr>
          </a:lstStyle>
          <a:p>
            <a:pPr>
              <a:defRPr/>
            </a:pPr>
            <a:fld id="{D6508984-E3BE-044E-BAB0-6AB9E6BF444D}" type="datetime1">
              <a:rPr lang="zh-CN" altLang="en-US"/>
              <a:pPr>
                <a:defRPr/>
              </a:pPr>
              <a:t>18/6/14</a:t>
            </a:fld>
            <a:endParaRPr lang="zh-CN" altLang="en-US"/>
          </a:p>
        </p:txBody>
      </p:sp>
      <p:sp>
        <p:nvSpPr>
          <p:cNvPr id="8" name="页脚占位符 5"/>
          <p:cNvSpPr>
            <a:spLocks noGrp="1"/>
          </p:cNvSpPr>
          <p:nvPr>
            <p:ph type="ftr" sz="quarter" idx="11"/>
          </p:nvPr>
        </p:nvSpPr>
        <p:spPr/>
        <p:txBody>
          <a:bodyPr/>
          <a:lstStyle>
            <a:lvl1pPr>
              <a:defRPr/>
            </a:lvl1pPr>
          </a:lstStyle>
          <a:p>
            <a:pPr>
              <a:defRPr/>
            </a:pPr>
            <a:endParaRPr lang="zh-CN" altLang="en-US"/>
          </a:p>
        </p:txBody>
      </p:sp>
      <p:sp>
        <p:nvSpPr>
          <p:cNvPr id="9" name="灯片编号占位符 6"/>
          <p:cNvSpPr>
            <a:spLocks noGrp="1"/>
          </p:cNvSpPr>
          <p:nvPr>
            <p:ph type="sldNum" sz="quarter" idx="12"/>
          </p:nvPr>
        </p:nvSpPr>
        <p:spPr/>
        <p:txBody>
          <a:bodyPr/>
          <a:lstStyle>
            <a:lvl1pPr>
              <a:defRPr/>
            </a:lvl1pPr>
          </a:lstStyle>
          <a:p>
            <a:pPr>
              <a:defRPr/>
            </a:pPr>
            <a:fld id="{DAADE866-C192-3745-ABDF-6D8D984E23F2}" type="slidenum">
              <a:rPr lang="zh-CN" altLang="en-US"/>
              <a:pPr>
                <a:defRPr/>
              </a:pPr>
              <a:t>‹#›</a:t>
            </a:fld>
            <a:endParaRPr lang="zh-CN" altLang="en-US"/>
          </a:p>
        </p:txBody>
      </p:sp>
    </p:spTree>
    <p:extLst>
      <p:ext uri="{BB962C8B-B14F-4D97-AF65-F5344CB8AC3E}">
        <p14:creationId xmlns:p14="http://schemas.microsoft.com/office/powerpoint/2010/main" val="182863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normAutofit/>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2" y="1758163"/>
            <a:ext cx="3868340"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2" y="2646947"/>
            <a:ext cx="3868340" cy="3542716"/>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758163"/>
            <a:ext cx="3887391" cy="823912"/>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646947"/>
            <a:ext cx="3887391" cy="3542716"/>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6FA99C76-24CB-A64F-B6B6-7F7634F4015D}" type="datetime1">
              <a:rPr lang="zh-CN" altLang="en-US"/>
              <a:pPr>
                <a:defRPr/>
              </a:pPr>
              <a:t>18/6/14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62F5F6A-7BA3-5B49-9213-DC9024D3D1B3}" type="slidenum">
              <a:rPr lang="zh-CN" altLang="en-US"/>
              <a:pPr>
                <a:defRPr/>
              </a:pPr>
              <a:t>‹#›</a:t>
            </a:fld>
            <a:endParaRPr lang="zh-CN" altLang="en-US"/>
          </a:p>
        </p:txBody>
      </p:sp>
    </p:spTree>
    <p:extLst>
      <p:ext uri="{BB962C8B-B14F-4D97-AF65-F5344CB8AC3E}">
        <p14:creationId xmlns:p14="http://schemas.microsoft.com/office/powerpoint/2010/main" val="255460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l="12091" r="7166"/>
          <a:stretch>
            <a:fillRect/>
          </a:stretch>
        </p:blipFill>
        <p:spPr bwMode="auto">
          <a:xfrm>
            <a:off x="0" y="0"/>
            <a:ext cx="91440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7"/>
          <p:cNvSpPr txBox="1">
            <a:spLocks noChangeArrowheads="1"/>
          </p:cNvSpPr>
          <p:nvPr/>
        </p:nvSpPr>
        <p:spPr bwMode="auto">
          <a:xfrm>
            <a:off x="679450" y="4316413"/>
            <a:ext cx="1666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宋体" charset="0"/>
                <a:cs typeface="宋体" charset="0"/>
              </a:defRPr>
            </a:lvl1pPr>
            <a:lvl2pPr>
              <a:defRPr>
                <a:solidFill>
                  <a:schemeClr val="tx1"/>
                </a:solidFill>
                <a:latin typeface="Book Antiqua" charset="0"/>
                <a:ea typeface="宋体" charset="0"/>
                <a:cs typeface="宋体" charset="0"/>
              </a:defRPr>
            </a:lvl2pPr>
            <a:lvl3pPr>
              <a:defRPr>
                <a:solidFill>
                  <a:schemeClr val="tx1"/>
                </a:solidFill>
                <a:latin typeface="Book Antiqua" charset="0"/>
                <a:ea typeface="宋体" charset="0"/>
                <a:cs typeface="宋体" charset="0"/>
              </a:defRPr>
            </a:lvl3pPr>
            <a:lvl4pPr>
              <a:defRPr>
                <a:solidFill>
                  <a:schemeClr val="tx1"/>
                </a:solidFill>
                <a:latin typeface="Book Antiqua" charset="0"/>
                <a:ea typeface="宋体" charset="0"/>
                <a:cs typeface="宋体" charset="0"/>
              </a:defRPr>
            </a:lvl4pPr>
            <a:lvl5pPr>
              <a:defRPr>
                <a:solidFill>
                  <a:schemeClr val="tx1"/>
                </a:solidFill>
                <a:latin typeface="Book Antiqua" charset="0"/>
                <a:ea typeface="宋体" charset="0"/>
                <a:cs typeface="宋体" charset="0"/>
              </a:defRPr>
            </a:lvl5pPr>
            <a:lvl6pPr fontAlgn="base">
              <a:spcBef>
                <a:spcPct val="0"/>
              </a:spcBef>
              <a:spcAft>
                <a:spcPct val="0"/>
              </a:spcAft>
              <a:buFont typeface="Arial" charset="0"/>
              <a:defRPr>
                <a:solidFill>
                  <a:schemeClr val="tx1"/>
                </a:solidFill>
                <a:latin typeface="Book Antiqua" charset="0"/>
                <a:ea typeface="宋体" charset="0"/>
                <a:cs typeface="宋体" charset="0"/>
              </a:defRPr>
            </a:lvl6pPr>
            <a:lvl7pPr fontAlgn="base">
              <a:spcBef>
                <a:spcPct val="0"/>
              </a:spcBef>
              <a:spcAft>
                <a:spcPct val="0"/>
              </a:spcAft>
              <a:buFont typeface="Arial" charset="0"/>
              <a:defRPr>
                <a:solidFill>
                  <a:schemeClr val="tx1"/>
                </a:solidFill>
                <a:latin typeface="Book Antiqua" charset="0"/>
                <a:ea typeface="宋体" charset="0"/>
                <a:cs typeface="宋体" charset="0"/>
              </a:defRPr>
            </a:lvl7pPr>
            <a:lvl8pPr fontAlgn="base">
              <a:spcBef>
                <a:spcPct val="0"/>
              </a:spcBef>
              <a:spcAft>
                <a:spcPct val="0"/>
              </a:spcAft>
              <a:buFont typeface="Arial" charset="0"/>
              <a:defRPr>
                <a:solidFill>
                  <a:schemeClr val="tx1"/>
                </a:solidFill>
                <a:latin typeface="Book Antiqua" charset="0"/>
                <a:ea typeface="宋体" charset="0"/>
                <a:cs typeface="宋体" charset="0"/>
              </a:defRPr>
            </a:lvl8pPr>
            <a:lvl9pPr fontAlgn="base">
              <a:spcBef>
                <a:spcPct val="0"/>
              </a:spcBef>
              <a:spcAft>
                <a:spcPct val="0"/>
              </a:spcAft>
              <a:buFont typeface="Arial" charset="0"/>
              <a:defRPr>
                <a:solidFill>
                  <a:schemeClr val="tx1"/>
                </a:solidFill>
                <a:latin typeface="Book Antiqua" charset="0"/>
                <a:ea typeface="宋体" charset="0"/>
                <a:cs typeface="宋体" charset="0"/>
              </a:defRPr>
            </a:lvl9pPr>
          </a:lstStyle>
          <a:p>
            <a:pPr>
              <a:defRPr/>
            </a:pPr>
            <a:endParaRPr lang="zh-CN" altLang="en-US" sz="1500" smtClean="0">
              <a:solidFill>
                <a:srgbClr val="4E3620"/>
              </a:solidFill>
              <a:latin typeface="方正兰亭黑简体" charset="0"/>
              <a:cs typeface="方正兰亭黑简体" charset="0"/>
            </a:endParaRPr>
          </a:p>
        </p:txBody>
      </p:sp>
      <p:sp>
        <p:nvSpPr>
          <p:cNvPr id="2" name="标题 1"/>
          <p:cNvSpPr>
            <a:spLocks noGrp="1"/>
          </p:cNvSpPr>
          <p:nvPr>
            <p:ph type="title"/>
          </p:nvPr>
        </p:nvSpPr>
        <p:spPr>
          <a:xfrm>
            <a:off x="520367" y="3320710"/>
            <a:ext cx="4051634" cy="1014893"/>
          </a:xfrm>
        </p:spPr>
        <p:txBody>
          <a:bodyPr anchor="b">
            <a:normAutofit/>
          </a:bodyPr>
          <a:lstStyle>
            <a:lvl1pPr algn="dist">
              <a:defRPr sz="4500">
                <a:solidFill>
                  <a:srgbClr val="68910C"/>
                </a:solidFill>
              </a:defRPr>
            </a:lvl1pPr>
          </a:lstStyle>
          <a:p>
            <a:r>
              <a:rPr lang="en-US" altLang="zh-CN" noProof="1" smtClean="0"/>
              <a:t>Click to edit Master title style</a:t>
            </a:r>
            <a:endParaRPr lang="zh-CN" altLang="en-US" noProof="1"/>
          </a:p>
        </p:txBody>
      </p:sp>
      <p:sp>
        <p:nvSpPr>
          <p:cNvPr id="9" name="内容占位符 8"/>
          <p:cNvSpPr>
            <a:spLocks noGrp="1"/>
          </p:cNvSpPr>
          <p:nvPr>
            <p:ph sz="quarter" idx="13"/>
          </p:nvPr>
        </p:nvSpPr>
        <p:spPr>
          <a:xfrm>
            <a:off x="520365" y="4379811"/>
            <a:ext cx="4051635" cy="700189"/>
          </a:xfrm>
        </p:spPr>
        <p:txBody>
          <a:bodyPr>
            <a:normAutofit/>
          </a:bodyPr>
          <a:lstStyle>
            <a:lvl1pPr marL="0" indent="0" algn="dist">
              <a:buNone/>
              <a:defRPr sz="1800">
                <a:solidFill>
                  <a:schemeClr val="tx1">
                    <a:lumMod val="95000"/>
                    <a:lumOff val="5000"/>
                  </a:schemeClr>
                </a:solidFill>
              </a:defRPr>
            </a:lvl1pPr>
          </a:lstStyle>
          <a:p>
            <a:pPr lvl="0"/>
            <a:r>
              <a:rPr lang="zh-CN" altLang="en-US" noProof="1" smtClean="0"/>
              <a:t>单击此处编辑母版文本样式</a:t>
            </a:r>
          </a:p>
        </p:txBody>
      </p:sp>
      <p:sp>
        <p:nvSpPr>
          <p:cNvPr id="6" name="日期占位符 2"/>
          <p:cNvSpPr>
            <a:spLocks noGrp="1"/>
          </p:cNvSpPr>
          <p:nvPr>
            <p:ph type="dt" sz="half" idx="14"/>
          </p:nvPr>
        </p:nvSpPr>
        <p:spPr/>
        <p:txBody>
          <a:bodyPr/>
          <a:lstStyle>
            <a:lvl1pPr>
              <a:defRPr/>
            </a:lvl1pPr>
          </a:lstStyle>
          <a:p>
            <a:pPr>
              <a:defRPr/>
            </a:pPr>
            <a:fld id="{1D2A6F08-A6BE-C04C-9191-DC66E774AA32}" type="datetime1">
              <a:rPr lang="zh-CN" altLang="en-US"/>
              <a:pPr>
                <a:defRPr/>
              </a:pPr>
              <a:t>18/6/14</a:t>
            </a:fld>
            <a:endParaRPr lang="zh-CN" altLang="en-US"/>
          </a:p>
        </p:txBody>
      </p:sp>
      <p:sp>
        <p:nvSpPr>
          <p:cNvPr id="7" name="页脚占位符 3"/>
          <p:cNvSpPr>
            <a:spLocks noGrp="1"/>
          </p:cNvSpPr>
          <p:nvPr>
            <p:ph type="ftr" sz="quarter" idx="15"/>
          </p:nvPr>
        </p:nvSpPr>
        <p:spPr/>
        <p:txBody>
          <a:bodyPr/>
          <a:lstStyle>
            <a:lvl1pPr>
              <a:defRPr/>
            </a:lvl1pPr>
          </a:lstStyle>
          <a:p>
            <a:pPr>
              <a:defRPr/>
            </a:pPr>
            <a:endParaRPr lang="zh-CN" altLang="en-US"/>
          </a:p>
        </p:txBody>
      </p:sp>
      <p:sp>
        <p:nvSpPr>
          <p:cNvPr id="8" name="灯片编号占位符 4"/>
          <p:cNvSpPr>
            <a:spLocks noGrp="1"/>
          </p:cNvSpPr>
          <p:nvPr>
            <p:ph type="sldNum" sz="quarter" idx="16"/>
          </p:nvPr>
        </p:nvSpPr>
        <p:spPr/>
        <p:txBody>
          <a:bodyPr/>
          <a:lstStyle>
            <a:lvl1pPr>
              <a:defRPr/>
            </a:lvl1pPr>
          </a:lstStyle>
          <a:p>
            <a:pPr>
              <a:defRPr/>
            </a:pPr>
            <a:fld id="{3D52F048-8429-8344-B860-2EFDE83D0F94}" type="slidenum">
              <a:rPr lang="zh-CN" altLang="en-US"/>
              <a:pPr>
                <a:defRPr/>
              </a:pPr>
              <a:t>‹#›</a:t>
            </a:fld>
            <a:endParaRPr lang="zh-CN" altLang="en-US"/>
          </a:p>
        </p:txBody>
      </p:sp>
    </p:spTree>
    <p:extLst>
      <p:ext uri="{BB962C8B-B14F-4D97-AF65-F5344CB8AC3E}">
        <p14:creationId xmlns:p14="http://schemas.microsoft.com/office/powerpoint/2010/main" val="85355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1ACF924-7338-5540-B467-635A8FF4E3BC}" type="datetime1">
              <a:rPr lang="zh-CN" altLang="en-US"/>
              <a:pPr>
                <a:defRPr/>
              </a:pPr>
              <a:t>18/6/14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5D0D1CD-1A69-CD4D-9B0E-BFB943A7D2B8}" type="slidenum">
              <a:rPr lang="zh-CN" altLang="en-US"/>
              <a:pPr>
                <a:defRPr/>
              </a:pPr>
              <a:t>‹#›</a:t>
            </a:fld>
            <a:endParaRPr lang="zh-CN" altLang="en-US"/>
          </a:p>
        </p:txBody>
      </p:sp>
    </p:spTree>
    <p:extLst>
      <p:ext uri="{BB962C8B-B14F-4D97-AF65-F5344CB8AC3E}">
        <p14:creationId xmlns:p14="http://schemas.microsoft.com/office/powerpoint/2010/main" val="39411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8"/>
          <p:cNvPicPr>
            <a:picLocks noChangeAspect="1"/>
          </p:cNvPicPr>
          <p:nvPr/>
        </p:nvPicPr>
        <p:blipFill rotWithShape="1">
          <a:blip r:embed="rId2" cstate="print">
            <a:extLst>
              <a:ext uri="{28A0092B-C50C-407E-A947-70E740481C1C}">
                <a14:useLocalDpi xmlns:a14="http://schemas.microsoft.com/office/drawing/2010/main" val="0"/>
              </a:ext>
            </a:extLst>
          </a:blip>
          <a:srcRect l="59173" b="45512"/>
          <a:stretch>
            <a:fillRect/>
          </a:stretch>
        </p:blipFill>
        <p:spPr bwMode="auto">
          <a:xfrm flipH="1">
            <a:off x="0" y="-1"/>
            <a:ext cx="2464118" cy="1538514"/>
          </a:xfrm>
          <a:custGeom>
            <a:avLst/>
            <a:gdLst>
              <a:gd name="connsiteX0" fmla="*/ 0 w 5016500"/>
              <a:gd name="connsiteY0" fmla="*/ 0 h 3132138"/>
              <a:gd name="connsiteX1" fmla="*/ 5016500 w 5016500"/>
              <a:gd name="connsiteY1" fmla="*/ 0 h 3132138"/>
              <a:gd name="connsiteX2" fmla="*/ 5016500 w 5016500"/>
              <a:gd name="connsiteY2" fmla="*/ 2469356 h 3132138"/>
              <a:gd name="connsiteX3" fmla="*/ 4203700 w 5016500"/>
              <a:gd name="connsiteY3" fmla="*/ 2469356 h 3132138"/>
              <a:gd name="connsiteX4" fmla="*/ 4203700 w 5016500"/>
              <a:gd name="connsiteY4" fmla="*/ 3132138 h 3132138"/>
              <a:gd name="connsiteX5" fmla="*/ 0 w 5016500"/>
              <a:gd name="connsiteY5" fmla="*/ 3132138 h 3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6500" h="3132138">
                <a:moveTo>
                  <a:pt x="0" y="0"/>
                </a:moveTo>
                <a:lnTo>
                  <a:pt x="5016500" y="0"/>
                </a:lnTo>
                <a:lnTo>
                  <a:pt x="5016500" y="2469356"/>
                </a:lnTo>
                <a:lnTo>
                  <a:pt x="4203700" y="2469356"/>
                </a:lnTo>
                <a:lnTo>
                  <a:pt x="4203700" y="3132138"/>
                </a:lnTo>
                <a:lnTo>
                  <a:pt x="0" y="3132138"/>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29841" y="711200"/>
            <a:ext cx="3196800" cy="1600200"/>
          </a:xfrm>
        </p:spPr>
        <p:txBody>
          <a:bodyPr anchor="t">
            <a:normAutofit/>
          </a:bodyPr>
          <a:lstStyle>
            <a:lvl1pPr>
              <a:defRPr sz="3200"/>
            </a:lvl1pPr>
          </a:lstStyle>
          <a:p>
            <a:r>
              <a:rPr lang="en-US" altLang="zh-CN" noProof="1" smtClean="0"/>
              <a:t>Click to edit Master title style</a:t>
            </a:r>
            <a:endParaRPr lang="zh-CN" altLang="en-US" noProof="1"/>
          </a:p>
        </p:txBody>
      </p:sp>
      <p:sp>
        <p:nvSpPr>
          <p:cNvPr id="3" name="图片占位符 2"/>
          <p:cNvSpPr>
            <a:spLocks noGrp="1" noChangeAspect="1"/>
          </p:cNvSpPr>
          <p:nvPr>
            <p:ph type="pic" idx="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CN" noProof="1" smtClean="0"/>
              <a:t>Drag picture to placeholder or click icon to add</a:t>
            </a:r>
            <a:endParaRPr lang="zh-CN" altLang="en-US" noProof="1"/>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6" name="日期占位符 4"/>
          <p:cNvSpPr>
            <a:spLocks noGrp="1"/>
          </p:cNvSpPr>
          <p:nvPr>
            <p:ph type="dt" sz="half" idx="10"/>
          </p:nvPr>
        </p:nvSpPr>
        <p:spPr/>
        <p:txBody>
          <a:bodyPr/>
          <a:lstStyle>
            <a:lvl1pPr>
              <a:defRPr/>
            </a:lvl1pPr>
          </a:lstStyle>
          <a:p>
            <a:pPr>
              <a:defRPr/>
            </a:pPr>
            <a:fld id="{4AF4B423-BE48-564A-9FBE-982748D2589D}" type="datetime1">
              <a:rPr lang="zh-CN" altLang="en-US"/>
              <a:pPr>
                <a:defRPr/>
              </a:pPr>
              <a:t>18/6/14</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3EC894FC-A908-494C-B0F4-DCDF3D48E7E4}" type="slidenum">
              <a:rPr lang="zh-CN" altLang="en-US"/>
              <a:pPr>
                <a:defRPr/>
              </a:pPr>
              <a:t>‹#›</a:t>
            </a:fld>
            <a:endParaRPr lang="zh-CN" altLang="en-US"/>
          </a:p>
        </p:txBody>
      </p:sp>
    </p:spTree>
    <p:extLst>
      <p:ext uri="{BB962C8B-B14F-4D97-AF65-F5344CB8AC3E}">
        <p14:creationId xmlns:p14="http://schemas.microsoft.com/office/powerpoint/2010/main" val="97783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74806" y="365125"/>
            <a:ext cx="740544" cy="5811838"/>
          </a:xfrm>
        </p:spPr>
        <p:txBody>
          <a:bodyPr vert="eaVert">
            <a:normAutofit/>
          </a:bodyPr>
          <a:lstStyle>
            <a:lvl1pPr>
              <a:defRPr sz="2700"/>
            </a:lvl1p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7037872" cy="5811838"/>
          </a:xfrm>
        </p:spPr>
        <p:txBody>
          <a:bodyPr vert="eaVert">
            <a:normAutofit/>
          </a:bodyPr>
          <a:lstStyle>
            <a:lvl1pPr>
              <a:defRPr sz="2400"/>
            </a:lvl1pPr>
            <a:lvl2pPr>
              <a:defRPr sz="2000"/>
            </a:lvl2pPr>
            <a:lvl3pPr>
              <a:defRPr sz="18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AF1D0D5-EE26-5148-80CD-6B10C08A9B0D}" type="datetime1">
              <a:rPr lang="zh-CN" altLang="en-US"/>
              <a:pPr>
                <a:defRPr/>
              </a:pPr>
              <a:t>18/6/14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B35C29D-01DE-D84F-9B8B-8FABC40E0A7A}" type="slidenum">
              <a:rPr lang="zh-CN" altLang="en-US"/>
              <a:pPr>
                <a:defRPr/>
              </a:pPr>
              <a:t>‹#›</a:t>
            </a:fld>
            <a:endParaRPr lang="zh-CN" altLang="en-US"/>
          </a:p>
        </p:txBody>
      </p:sp>
    </p:spTree>
    <p:extLst>
      <p:ext uri="{BB962C8B-B14F-4D97-AF65-F5344CB8AC3E}">
        <p14:creationId xmlns:p14="http://schemas.microsoft.com/office/powerpoint/2010/main" val="13363725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1.xml"/><Relationship Id="rId14" Type="http://schemas.openxmlformats.org/officeDocument/2006/relationships/tags" Target="../tags/tag2.xml"/><Relationship Id="rId15" Type="http://schemas.openxmlformats.org/officeDocument/2006/relationships/tags" Target="../tags/tag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custDataLst>
              <p:tags r:id="rId14"/>
            </p:custDataLst>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normAutofit/>
          </a:bodyPr>
          <a:lstStyle>
            <a:lvl1pPr>
              <a:defRPr sz="1200">
                <a:solidFill>
                  <a:srgbClr val="898989"/>
                </a:solidFill>
              </a:defRPr>
            </a:lvl1pPr>
          </a:lstStyle>
          <a:p>
            <a:pPr>
              <a:defRPr/>
            </a:pPr>
            <a:fld id="{8A202694-E097-6D4E-90F8-70E3F4428799}" type="datetime1">
              <a:rPr lang="zh-CN" altLang="en-US"/>
              <a:pPr>
                <a:defRPr/>
              </a:pPr>
              <a:t>18/6/14</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normAutofit/>
          </a:bodyPr>
          <a:lstStyle>
            <a:lvl1pPr algn="ctr">
              <a:defRPr sz="1200">
                <a:solidFill>
                  <a:srgbClr val="898989"/>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normAutofit/>
          </a:bodyPr>
          <a:lstStyle>
            <a:lvl1pPr algn="r">
              <a:defRPr sz="1200">
                <a:solidFill>
                  <a:srgbClr val="898989"/>
                </a:solidFill>
              </a:defRPr>
            </a:lvl1pPr>
          </a:lstStyle>
          <a:p>
            <a:pPr>
              <a:defRPr/>
            </a:pPr>
            <a:fld id="{FB59C257-CBB9-CA45-A98E-984F296FA906}" type="slidenum">
              <a:rPr lang="zh-CN" altLang="en-US"/>
              <a:pPr>
                <a:defRPr/>
              </a:pPr>
              <a:t>‹#›</a:t>
            </a:fld>
            <a:endParaRPr lang="zh-CN" altLang="en-US"/>
          </a:p>
        </p:txBody>
      </p:sp>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00">
              <a:solidFill>
                <a:srgbClr val="FFFFFF"/>
              </a:solidFill>
              <a:latin typeface="Arial" charset="0"/>
              <a:ea typeface="黑体" charset="0"/>
              <a:cs typeface="黑体" charset="0"/>
            </a:endParaRPr>
          </a:p>
        </p:txBody>
      </p:sp>
    </p:spTree>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17" r:id="rId5"/>
    <p:sldLayoutId id="2147484225" r:id="rId6"/>
    <p:sldLayoutId id="2147484218" r:id="rId7"/>
    <p:sldLayoutId id="2147484226" r:id="rId8"/>
    <p:sldLayoutId id="2147484219" r:id="rId9"/>
    <p:sldLayoutId id="2147484227" r:id="rId10"/>
    <p:sldLayoutId id="2147484220" r:id="rId11"/>
  </p:sldLayoutIdLst>
  <p:txStyles>
    <p:titleStyle>
      <a:lvl1pPr algn="l" defTabSz="685800" rtl="0" eaLnBrk="0" fontAlgn="base" hangingPunct="0">
        <a:lnSpc>
          <a:spcPct val="90000"/>
        </a:lnSpc>
        <a:spcBef>
          <a:spcPct val="0"/>
        </a:spcBef>
        <a:spcAft>
          <a:spcPct val="0"/>
        </a:spcAft>
        <a:defRPr sz="3600" kern="1200">
          <a:solidFill>
            <a:schemeClr val="tx1"/>
          </a:solidFill>
          <a:latin typeface="+mj-lt"/>
          <a:ea typeface="+mj-ea"/>
          <a:cs typeface="黑体" charset="0"/>
        </a:defRPr>
      </a:lvl1pPr>
      <a:lvl2pPr algn="l" defTabSz="685800" rtl="0" eaLnBrk="0" fontAlgn="base" hangingPunct="0">
        <a:lnSpc>
          <a:spcPct val="90000"/>
        </a:lnSpc>
        <a:spcBef>
          <a:spcPct val="0"/>
        </a:spcBef>
        <a:spcAft>
          <a:spcPct val="0"/>
        </a:spcAft>
        <a:defRPr sz="3600">
          <a:solidFill>
            <a:schemeClr val="tx1"/>
          </a:solidFill>
          <a:latin typeface="Arial" charset="0"/>
          <a:ea typeface="黑体" charset="0"/>
          <a:cs typeface="黑体" charset="0"/>
        </a:defRPr>
      </a:lvl2pPr>
      <a:lvl3pPr algn="l" defTabSz="685800" rtl="0" eaLnBrk="0" fontAlgn="base" hangingPunct="0">
        <a:lnSpc>
          <a:spcPct val="90000"/>
        </a:lnSpc>
        <a:spcBef>
          <a:spcPct val="0"/>
        </a:spcBef>
        <a:spcAft>
          <a:spcPct val="0"/>
        </a:spcAft>
        <a:defRPr sz="3600">
          <a:solidFill>
            <a:schemeClr val="tx1"/>
          </a:solidFill>
          <a:latin typeface="Arial" charset="0"/>
          <a:ea typeface="黑体" charset="0"/>
          <a:cs typeface="黑体" charset="0"/>
        </a:defRPr>
      </a:lvl3pPr>
      <a:lvl4pPr algn="l" defTabSz="685800" rtl="0" eaLnBrk="0" fontAlgn="base" hangingPunct="0">
        <a:lnSpc>
          <a:spcPct val="90000"/>
        </a:lnSpc>
        <a:spcBef>
          <a:spcPct val="0"/>
        </a:spcBef>
        <a:spcAft>
          <a:spcPct val="0"/>
        </a:spcAft>
        <a:defRPr sz="3600">
          <a:solidFill>
            <a:schemeClr val="tx1"/>
          </a:solidFill>
          <a:latin typeface="Arial" charset="0"/>
          <a:ea typeface="黑体" charset="0"/>
          <a:cs typeface="黑体" charset="0"/>
        </a:defRPr>
      </a:lvl4pPr>
      <a:lvl5pPr algn="l" defTabSz="685800" rtl="0" eaLnBrk="0" fontAlgn="base" hangingPunct="0">
        <a:lnSpc>
          <a:spcPct val="90000"/>
        </a:lnSpc>
        <a:spcBef>
          <a:spcPct val="0"/>
        </a:spcBef>
        <a:spcAft>
          <a:spcPct val="0"/>
        </a:spcAft>
        <a:defRPr sz="3600">
          <a:solidFill>
            <a:schemeClr val="tx1"/>
          </a:solidFill>
          <a:latin typeface="Arial" charset="0"/>
          <a:ea typeface="黑体" charset="0"/>
          <a:cs typeface="黑体" charset="0"/>
        </a:defRPr>
      </a:lvl5pPr>
      <a:lvl6pPr marL="457200" algn="l" defTabSz="685800" rtl="0" fontAlgn="base">
        <a:lnSpc>
          <a:spcPct val="90000"/>
        </a:lnSpc>
        <a:spcBef>
          <a:spcPct val="0"/>
        </a:spcBef>
        <a:spcAft>
          <a:spcPct val="0"/>
        </a:spcAft>
        <a:defRPr sz="3600">
          <a:solidFill>
            <a:schemeClr val="tx1"/>
          </a:solidFill>
          <a:latin typeface="Arial" charset="0"/>
          <a:ea typeface="黑体" charset="0"/>
          <a:cs typeface="黑体" charset="0"/>
        </a:defRPr>
      </a:lvl6pPr>
      <a:lvl7pPr marL="914400" algn="l" defTabSz="685800" rtl="0" fontAlgn="base">
        <a:lnSpc>
          <a:spcPct val="90000"/>
        </a:lnSpc>
        <a:spcBef>
          <a:spcPct val="0"/>
        </a:spcBef>
        <a:spcAft>
          <a:spcPct val="0"/>
        </a:spcAft>
        <a:defRPr sz="3600">
          <a:solidFill>
            <a:schemeClr val="tx1"/>
          </a:solidFill>
          <a:latin typeface="Arial" charset="0"/>
          <a:ea typeface="黑体" charset="0"/>
          <a:cs typeface="黑体" charset="0"/>
        </a:defRPr>
      </a:lvl7pPr>
      <a:lvl8pPr marL="1371600" algn="l" defTabSz="685800" rtl="0" fontAlgn="base">
        <a:lnSpc>
          <a:spcPct val="90000"/>
        </a:lnSpc>
        <a:spcBef>
          <a:spcPct val="0"/>
        </a:spcBef>
        <a:spcAft>
          <a:spcPct val="0"/>
        </a:spcAft>
        <a:defRPr sz="3600">
          <a:solidFill>
            <a:schemeClr val="tx1"/>
          </a:solidFill>
          <a:latin typeface="Arial" charset="0"/>
          <a:ea typeface="黑体" charset="0"/>
          <a:cs typeface="黑体" charset="0"/>
        </a:defRPr>
      </a:lvl8pPr>
      <a:lvl9pPr marL="1828800" algn="l" defTabSz="685800" rtl="0" fontAlgn="base">
        <a:lnSpc>
          <a:spcPct val="90000"/>
        </a:lnSpc>
        <a:spcBef>
          <a:spcPct val="0"/>
        </a:spcBef>
        <a:spcAft>
          <a:spcPct val="0"/>
        </a:spcAft>
        <a:defRPr sz="3600">
          <a:solidFill>
            <a:schemeClr val="tx1"/>
          </a:solidFill>
          <a:latin typeface="Arial" charset="0"/>
          <a:ea typeface="黑体" charset="0"/>
          <a:cs typeface="黑体"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400" kern="1200">
          <a:solidFill>
            <a:schemeClr val="tx1"/>
          </a:solidFill>
          <a:latin typeface="+mn-lt"/>
          <a:ea typeface="+mn-ea"/>
          <a:cs typeface="黑体" charset="0"/>
        </a:defRPr>
      </a:lvl1pPr>
      <a:lvl2pPr marL="514350" indent="-171450" algn="l" defTabSz="685800" rtl="0" eaLnBrk="0" fontAlgn="base" hangingPunct="0">
        <a:lnSpc>
          <a:spcPct val="90000"/>
        </a:lnSpc>
        <a:spcBef>
          <a:spcPts val="375"/>
        </a:spcBef>
        <a:spcAft>
          <a:spcPct val="0"/>
        </a:spcAft>
        <a:buFont typeface="Arial" charset="0"/>
        <a:buChar char="•"/>
        <a:defRPr sz="2000" kern="1200">
          <a:solidFill>
            <a:schemeClr val="tx1"/>
          </a:solidFill>
          <a:latin typeface="+mn-lt"/>
          <a:ea typeface="+mn-ea"/>
          <a:cs typeface="黑体" charset="0"/>
        </a:defRPr>
      </a:lvl2pPr>
      <a:lvl3pPr marL="8572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黑体" charset="0"/>
        </a:defRPr>
      </a:lvl3pPr>
      <a:lvl4pPr marL="12001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黑体" charset="0"/>
        </a:defRPr>
      </a:lvl4pPr>
      <a:lvl5pPr marL="15430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黑体"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1.xml"/><Relationship Id="rId1" Type="http://schemas.openxmlformats.org/officeDocument/2006/relationships/tags" Target="../tags/tag4.xml"/><Relationship Id="rId2"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slideLayout" Target="../slideLayouts/slideLayout2.xml"/><Relationship Id="rId5" Type="http://schemas.openxmlformats.org/officeDocument/2006/relationships/notesSlide" Target="../notesSlides/notesSlide5.xml"/><Relationship Id="rId1" Type="http://schemas.openxmlformats.org/officeDocument/2006/relationships/tags" Target="../tags/tag40.xml"/><Relationship Id="rId2" Type="http://schemas.openxmlformats.org/officeDocument/2006/relationships/tags" Target="../tags/tag41.xml"/></Relationships>
</file>

<file path=ppt/slides/_rels/slide18.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slideLayout" Target="../slideLayouts/slideLayout2.xml"/><Relationship Id="rId5" Type="http://schemas.openxmlformats.org/officeDocument/2006/relationships/notesSlide" Target="../notesSlides/notesSlide6.xml"/><Relationship Id="rId1" Type="http://schemas.openxmlformats.org/officeDocument/2006/relationships/tags" Target="../tags/tag43.xml"/><Relationship Id="rId2" Type="http://schemas.openxmlformats.org/officeDocument/2006/relationships/tags" Target="../tags/tag44.xml"/></Relationships>
</file>

<file path=ppt/slides/_rels/slide19.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slideLayout" Target="../slideLayouts/slideLayout2.xml"/><Relationship Id="rId1" Type="http://schemas.openxmlformats.org/officeDocument/2006/relationships/tags" Target="../tags/tag46.xml"/><Relationship Id="rId2" Type="http://schemas.openxmlformats.org/officeDocument/2006/relationships/tags" Target="../tags/tag47.xml"/></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1" Type="http://schemas.openxmlformats.org/officeDocument/2006/relationships/tags" Target="../tags/tag7.xml"/><Relationship Id="rId2"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slideLayout" Target="../slideLayouts/slideLayout2.xml"/><Relationship Id="rId1" Type="http://schemas.openxmlformats.org/officeDocument/2006/relationships/tags" Target="../tags/tag49.xml"/><Relationship Id="rId2" Type="http://schemas.openxmlformats.org/officeDocument/2006/relationships/tags" Target="../tags/tag50.xml"/></Relationships>
</file>

<file path=ppt/slides/_rels/slide21.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slideLayout" Target="../slideLayouts/slideLayout2.xml"/><Relationship Id="rId1" Type="http://schemas.openxmlformats.org/officeDocument/2006/relationships/tags" Target="../tags/tag52.xml"/><Relationship Id="rId2" Type="http://schemas.openxmlformats.org/officeDocument/2006/relationships/tags" Target="../tags/tag53.xml"/></Relationships>
</file>

<file path=ppt/slides/_rels/slide22.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slideLayout" Target="../slideLayouts/slideLayout2.xml"/><Relationship Id="rId1" Type="http://schemas.openxmlformats.org/officeDocument/2006/relationships/tags" Target="../tags/tag55.xml"/><Relationship Id="rId2" Type="http://schemas.openxmlformats.org/officeDocument/2006/relationships/tags" Target="../tags/tag56.xml"/></Relationships>
</file>

<file path=ppt/slides/_rels/slide23.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slideLayout" Target="../slideLayouts/slideLayout2.xml"/><Relationship Id="rId1" Type="http://schemas.openxmlformats.org/officeDocument/2006/relationships/tags" Target="../tags/tag58.xml"/><Relationship Id="rId2" Type="http://schemas.openxmlformats.org/officeDocument/2006/relationships/tags" Target="../tags/tag59.xml"/></Relationships>
</file>

<file path=ppt/slides/_rels/slide24.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2.xml"/><Relationship Id="rId1" Type="http://schemas.openxmlformats.org/officeDocument/2006/relationships/tags" Target="../tags/tag61.xml"/><Relationship Id="rId2" Type="http://schemas.openxmlformats.org/officeDocument/2006/relationships/tags" Target="../tags/tag62.xml"/></Relationships>
</file>

<file path=ppt/slides/_rels/slide25.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2.xml"/><Relationship Id="rId1" Type="http://schemas.openxmlformats.org/officeDocument/2006/relationships/tags" Target="../tags/tag64.xml"/><Relationship Id="rId2" Type="http://schemas.openxmlformats.org/officeDocument/2006/relationships/tags" Target="../tags/tag65.xml"/></Relationships>
</file>

<file path=ppt/slides/_rels/slide26.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11.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slideLayout" Target="../slideLayouts/slideLayout2.xml"/><Relationship Id="rId1" Type="http://schemas.openxmlformats.org/officeDocument/2006/relationships/tags" Target="../tags/tag68.xml"/><Relationship Id="rId2" Type="http://schemas.openxmlformats.org/officeDocument/2006/relationships/tags" Target="../tags/tag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2.xml"/><Relationship Id="rId1" Type="http://schemas.openxmlformats.org/officeDocument/2006/relationships/tags" Target="../tags/tag10.xml"/><Relationship Id="rId2"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slideLayout" Target="../slideLayouts/slideLayout2.xml"/><Relationship Id="rId1" Type="http://schemas.openxmlformats.org/officeDocument/2006/relationships/tags" Target="../tags/tag71.xml"/><Relationship Id="rId2" Type="http://schemas.openxmlformats.org/officeDocument/2006/relationships/tags" Target="../tags/tag72.xml"/></Relationships>
</file>

<file path=ppt/slides/_rels/slide31.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slideLayout" Target="../slideLayouts/slideLayout2.xml"/><Relationship Id="rId1" Type="http://schemas.openxmlformats.org/officeDocument/2006/relationships/tags" Target="../tags/tag78.xml"/><Relationship Id="rId2" Type="http://schemas.openxmlformats.org/officeDocument/2006/relationships/tags" Target="../tags/tag79.xml"/></Relationships>
</file>

<file path=ppt/slides/_rels/slide34.xml.rels><?xml version="1.0" encoding="UTF-8" standalone="yes"?>
<Relationships xmlns="http://schemas.openxmlformats.org/package/2006/relationships"><Relationship Id="rId3" Type="http://schemas.openxmlformats.org/officeDocument/2006/relationships/tags" Target="../tags/tag83.xml"/><Relationship Id="rId4" Type="http://schemas.openxmlformats.org/officeDocument/2006/relationships/slideLayout" Target="../slideLayouts/slideLayout2.xml"/><Relationship Id="rId1" Type="http://schemas.openxmlformats.org/officeDocument/2006/relationships/tags" Target="../tags/tag81.xml"/><Relationship Id="rId2" Type="http://schemas.openxmlformats.org/officeDocument/2006/relationships/tags" Target="../tags/tag8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tags" Target="../tags/tag84.xml"/><Relationship Id="rId2"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tags" Target="../tags/tag87.xml"/><Relationship Id="rId4" Type="http://schemas.openxmlformats.org/officeDocument/2006/relationships/slideLayout" Target="../slideLayouts/slideLayout2.xml"/><Relationship Id="rId1" Type="http://schemas.openxmlformats.org/officeDocument/2006/relationships/tags" Target="../tags/tag85.xml"/><Relationship Id="rId2" Type="http://schemas.openxmlformats.org/officeDocument/2006/relationships/tags" Target="../tags/tag86.xml"/></Relationships>
</file>

<file path=ppt/slides/_rels/slide4.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tags" Target="../tags/tag19.xml"/><Relationship Id="rId8" Type="http://schemas.openxmlformats.org/officeDocument/2006/relationships/tags" Target="../tags/tag20.xml"/><Relationship Id="rId9" Type="http://schemas.openxmlformats.org/officeDocument/2006/relationships/slideLayout" Target="../slideLayouts/slideLayout7.xml"/><Relationship Id="rId1" Type="http://schemas.openxmlformats.org/officeDocument/2006/relationships/tags" Target="../tags/tag13.xml"/><Relationship Id="rId2"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slideLayout" Target="../slideLayouts/slideLayout7.xml"/><Relationship Id="rId1" Type="http://schemas.openxmlformats.org/officeDocument/2006/relationships/tags" Target="../tags/tag21.xml"/><Relationship Id="rId2"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slideLayout" Target="../slideLayouts/slideLayout2.xml"/><Relationship Id="rId1" Type="http://schemas.openxmlformats.org/officeDocument/2006/relationships/tags" Target="../tags/tag29.xml"/><Relationship Id="rId2"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openxmlformats.org/officeDocument/2006/relationships/tags" Target="../tags/tag32.xml"/><Relationship Id="rId2"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slideLayout" Target="../slideLayouts/slideLayout2.xml"/><Relationship Id="rId5" Type="http://schemas.openxmlformats.org/officeDocument/2006/relationships/notesSlide" Target="../notesSlides/notesSlide2.xml"/><Relationship Id="rId1" Type="http://schemas.openxmlformats.org/officeDocument/2006/relationships/tags" Target="../tags/tag34.xml"/><Relationship Id="rId2" Type="http://schemas.openxmlformats.org/officeDocument/2006/relationships/tags" Target="../tags/tag35.xml"/></Relationships>
</file>

<file path=ppt/slides/_rels/slide9.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Layout" Target="../slideLayouts/slideLayout2.xml"/><Relationship Id="rId1" Type="http://schemas.openxmlformats.org/officeDocument/2006/relationships/tags" Target="../tags/tag37.xml"/><Relationship Id="rId2"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zh-CN" altLang="en-US">
                <a:solidFill>
                  <a:srgbClr val="385723"/>
                </a:solidFill>
                <a:latin typeface="Arial" charset="0"/>
                <a:ea typeface="黑体" charset="0"/>
              </a:rPr>
              <a:t>第</a:t>
            </a:r>
            <a:r>
              <a:rPr lang="en-US" altLang="zh-CN">
                <a:solidFill>
                  <a:srgbClr val="385723"/>
                </a:solidFill>
                <a:latin typeface="Arial" charset="0"/>
                <a:ea typeface="黑体" charset="0"/>
              </a:rPr>
              <a:t>3</a:t>
            </a:r>
            <a:r>
              <a:rPr lang="zh-CN" altLang="en-US">
                <a:solidFill>
                  <a:srgbClr val="385723"/>
                </a:solidFill>
                <a:latin typeface="Arial" charset="0"/>
                <a:ea typeface="黑体" charset="0"/>
              </a:rPr>
              <a:t>章  </a:t>
            </a:r>
            <a:r>
              <a:rPr lang="en-US" altLang="zh-CN">
                <a:solidFill>
                  <a:srgbClr val="385723"/>
                </a:solidFill>
                <a:latin typeface="Arial" charset="0"/>
                <a:ea typeface="黑体" charset="0"/>
              </a:rPr>
              <a:t>MATLAB</a:t>
            </a:r>
            <a:r>
              <a:rPr lang="zh-CN" altLang="en-US">
                <a:solidFill>
                  <a:srgbClr val="385723"/>
                </a:solidFill>
                <a:latin typeface="Arial" charset="0"/>
                <a:ea typeface="黑体" charset="0"/>
              </a:rPr>
              <a:t>图像处理基础</a:t>
            </a:r>
          </a:p>
        </p:txBody>
      </p:sp>
      <p:sp>
        <p:nvSpPr>
          <p:cNvPr id="14338" name="内容占位符 3"/>
          <p:cNvSpPr>
            <a:spLocks noGrp="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本章主要介绍利用</a:t>
            </a:r>
            <a:r>
              <a:rPr lang="en-US" altLang="zh-CN" sz="1800">
                <a:latin typeface="Arial" charset="0"/>
                <a:ea typeface="黑体" charset="0"/>
              </a:rPr>
              <a:t>MATLAB</a:t>
            </a:r>
            <a:r>
              <a:rPr lang="zh-CN" altLang="en-US" sz="1800">
                <a:latin typeface="Arial" charset="0"/>
                <a:ea typeface="黑体" charset="0"/>
              </a:rPr>
              <a:t>来实现数字图像处理的基本操作。</a:t>
            </a:r>
          </a:p>
          <a:p>
            <a:pPr algn="just" eaLnBrk="1" hangingPunct="1">
              <a:lnSpc>
                <a:spcPct val="120000"/>
              </a:lnSpc>
            </a:pPr>
            <a:r>
              <a:rPr lang="zh-CN" altLang="en-US" sz="1800">
                <a:latin typeface="Arial" charset="0"/>
                <a:ea typeface="黑体" charset="0"/>
              </a:rPr>
              <a:t>主要包括以下几个方面的内容：</a:t>
            </a:r>
          </a:p>
          <a:p>
            <a:pPr algn="just" eaLnBrk="1" hangingPunct="1">
              <a:lnSpc>
                <a:spcPct val="120000"/>
              </a:lnSpc>
              <a:buFont typeface="Wingdings" charset="0"/>
              <a:buChar char=""/>
            </a:pPr>
            <a:r>
              <a:rPr lang="en-US" altLang="zh-CN" sz="2000" b="1">
                <a:solidFill>
                  <a:srgbClr val="CC0099"/>
                </a:solidFill>
                <a:latin typeface="Arial" charset="0"/>
                <a:ea typeface="黑体" charset="0"/>
              </a:rPr>
              <a:t>MATLAB</a:t>
            </a:r>
            <a:r>
              <a:rPr lang="zh-CN" altLang="en-US" sz="2000" b="1">
                <a:solidFill>
                  <a:srgbClr val="CC0099"/>
                </a:solidFill>
                <a:latin typeface="Arial" charset="0"/>
                <a:ea typeface="黑体" charset="0"/>
              </a:rPr>
              <a:t>图像处理工具箱</a:t>
            </a:r>
          </a:p>
          <a:p>
            <a:pPr algn="just" eaLnBrk="1" hangingPunct="1">
              <a:lnSpc>
                <a:spcPct val="120000"/>
              </a:lnSpc>
              <a:buFont typeface="Wingdings" charset="0"/>
              <a:buChar char=""/>
            </a:pPr>
            <a:r>
              <a:rPr lang="zh-CN" altLang="en-US" sz="2000" b="1">
                <a:solidFill>
                  <a:srgbClr val="CC0099"/>
                </a:solidFill>
                <a:latin typeface="Arial" charset="0"/>
                <a:ea typeface="黑体" charset="0"/>
              </a:rPr>
              <a:t>图像类型的转换</a:t>
            </a:r>
          </a:p>
          <a:p>
            <a:pPr algn="just" eaLnBrk="1" hangingPunct="1">
              <a:lnSpc>
                <a:spcPct val="120000"/>
              </a:lnSpc>
              <a:buFont typeface="Wingdings" charset="0"/>
              <a:buChar char=""/>
            </a:pPr>
            <a:r>
              <a:rPr lang="zh-CN" altLang="en-US" sz="2000" b="1">
                <a:solidFill>
                  <a:srgbClr val="CC0099"/>
                </a:solidFill>
                <a:latin typeface="Arial" charset="0"/>
                <a:ea typeface="黑体" charset="0"/>
              </a:rPr>
              <a:t>图像文件的读写</a:t>
            </a:r>
          </a:p>
          <a:p>
            <a:pPr algn="just" eaLnBrk="1" hangingPunct="1">
              <a:lnSpc>
                <a:spcPct val="120000"/>
              </a:lnSpc>
              <a:buFont typeface="Wingdings" charset="0"/>
              <a:buChar char=""/>
            </a:pPr>
            <a:r>
              <a:rPr lang="zh-CN" altLang="en-US" sz="2000" b="1">
                <a:solidFill>
                  <a:srgbClr val="CC0099"/>
                </a:solidFill>
                <a:latin typeface="Arial" charset="0"/>
                <a:ea typeface="黑体" charset="0"/>
              </a:rPr>
              <a:t>图像文件的显示。</a:t>
            </a:r>
          </a:p>
          <a:p>
            <a:pPr algn="just" eaLnBrk="1" hangingPunct="1">
              <a:lnSpc>
                <a:spcPct val="120000"/>
              </a:lnSpc>
              <a:buFont typeface="Arial" charset="0"/>
              <a:buNone/>
            </a:pPr>
            <a:r>
              <a:rPr lang="zh-CN" altLang="en-US" sz="1800">
                <a:latin typeface="Arial" charset="0"/>
                <a:ea typeface="黑体" charset="0"/>
              </a:rPr>
              <a:t>          介绍这</a:t>
            </a:r>
            <a:r>
              <a:rPr lang="en-US" altLang="zh-CN" sz="1800">
                <a:latin typeface="Arial" charset="0"/>
                <a:ea typeface="黑体" charset="0"/>
              </a:rPr>
              <a:t>4</a:t>
            </a:r>
            <a:r>
              <a:rPr lang="zh-CN" altLang="en-US" sz="1800">
                <a:latin typeface="Arial" charset="0"/>
                <a:ea typeface="黑体" charset="0"/>
              </a:rPr>
              <a:t>个部分目的是为了让同学了解</a:t>
            </a:r>
            <a:r>
              <a:rPr lang="en-US" altLang="zh-CN" sz="1800">
                <a:latin typeface="Arial" charset="0"/>
                <a:ea typeface="黑体" charset="0"/>
              </a:rPr>
              <a:t>MATLAB</a:t>
            </a:r>
            <a:r>
              <a:rPr lang="zh-CN" altLang="en-US" sz="1800">
                <a:latin typeface="Arial" charset="0"/>
                <a:ea typeface="黑体" charset="0"/>
              </a:rPr>
              <a:t>图像处理工具箱的基础上，能够利用该工具箱来实现基本的图像处理操作。</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28650" y="506413"/>
            <a:ext cx="7886700" cy="1325562"/>
          </a:xfrm>
        </p:spPr>
        <p:txBody>
          <a:bodyPr/>
          <a:lstStyle/>
          <a:p>
            <a:endParaRPr lang="en-US">
              <a:latin typeface="Arial" charset="0"/>
              <a:ea typeface="黑体" charset="0"/>
            </a:endParaRPr>
          </a:p>
        </p:txBody>
      </p:sp>
      <p:sp>
        <p:nvSpPr>
          <p:cNvPr id="25602" name="Content Placeholder 2"/>
          <p:cNvSpPr>
            <a:spLocks noGrp="1"/>
          </p:cNvSpPr>
          <p:nvPr>
            <p:ph idx="1"/>
          </p:nvPr>
        </p:nvSpPr>
        <p:spPr>
          <a:xfrm>
            <a:off x="628650" y="1966913"/>
            <a:ext cx="7886700" cy="4092575"/>
          </a:xfrm>
        </p:spPr>
        <p:txBody>
          <a:bodyPr/>
          <a:lstStyle/>
          <a:p>
            <a:pPr algn="just" eaLnBrk="1" hangingPunct="1">
              <a:lnSpc>
                <a:spcPct val="100000"/>
              </a:lnSpc>
            </a:pPr>
            <a:r>
              <a:rPr lang="zh-CN" altLang="en-US" sz="1800">
                <a:latin typeface="Arial" charset="0"/>
                <a:ea typeface="黑体" charset="0"/>
              </a:rPr>
              <a:t>颜色映射表通常和索引图像存在一起，当用户在调用函数imread时，MATLAB自动将颜色映射表与图像同时加载，在MATLAB中可以选择所需要的颜色映射表，而不必局限于使用默认的颜色映射表。</a:t>
            </a:r>
          </a:p>
          <a:p>
            <a:endParaRPr lang="en-US">
              <a:latin typeface="Arial" charset="0"/>
              <a:ea typeface="黑体" charset="0"/>
            </a:endParaRPr>
          </a:p>
        </p:txBody>
      </p:sp>
      <p:sp>
        <p:nvSpPr>
          <p:cNvPr id="25603" name="TextBox 3"/>
          <p:cNvSpPr txBox="1">
            <a:spLocks noChangeArrowheads="1"/>
          </p:cNvSpPr>
          <p:nvPr/>
        </p:nvSpPr>
        <p:spPr bwMode="auto">
          <a:xfrm>
            <a:off x="1452563" y="3500438"/>
            <a:ext cx="54752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zh-CN" altLang="en-US" sz="1800">
                <a:latin typeface="Arial" charset="0"/>
                <a:ea typeface="黑体" charset="0"/>
                <a:cs typeface="黑体" charset="0"/>
              </a:rPr>
              <a:t>[x,map]=imread(‘trees.tif’)</a:t>
            </a:r>
          </a:p>
          <a:p>
            <a:pPr eaLnBrk="1" hangingPunct="1"/>
            <a:r>
              <a:rPr lang="en-US" altLang="zh-CN" sz="1800">
                <a:latin typeface="Arial" charset="0"/>
                <a:ea typeface="黑体" charset="0"/>
                <a:cs typeface="黑体" charset="0"/>
              </a:rPr>
              <a:t>max(max(x))=127  %</a:t>
            </a:r>
            <a:r>
              <a:rPr lang="zh-CN" altLang="en-US" sz="1800">
                <a:latin typeface="Arial" charset="0"/>
                <a:ea typeface="黑体" charset="0"/>
                <a:cs typeface="黑体" charset="0"/>
              </a:rPr>
              <a:t>查看颜色</a:t>
            </a:r>
            <a:r>
              <a:rPr lang="en-US" altLang="zh-CN" sz="1800">
                <a:latin typeface="Arial" charset="0"/>
                <a:ea typeface="黑体" charset="0"/>
                <a:cs typeface="黑体" charset="0"/>
              </a:rPr>
              <a:t>map</a:t>
            </a:r>
            <a:r>
              <a:rPr lang="zh-CN" altLang="en-US" sz="1800">
                <a:latin typeface="Arial" charset="0"/>
                <a:ea typeface="黑体" charset="0"/>
                <a:cs typeface="黑体" charset="0"/>
              </a:rPr>
              <a:t>只有</a:t>
            </a:r>
            <a:r>
              <a:rPr lang="en-US" altLang="zh-CN" sz="1800">
                <a:latin typeface="Arial" charset="0"/>
                <a:ea typeface="黑体" charset="0"/>
                <a:cs typeface="黑体" charset="0"/>
              </a:rPr>
              <a:t>127</a:t>
            </a:r>
            <a:r>
              <a:rPr lang="zh-CN" altLang="en-US" sz="1800">
                <a:latin typeface="Arial" charset="0"/>
                <a:ea typeface="黑体" charset="0"/>
                <a:cs typeface="黑体" charset="0"/>
              </a:rPr>
              <a:t>种颜色。</a:t>
            </a:r>
          </a:p>
          <a:p>
            <a:pPr eaLnBrk="1" hangingPunct="1"/>
            <a:r>
              <a:rPr lang="en-US" altLang="zh-CN" sz="1800">
                <a:latin typeface="Arial" charset="0"/>
                <a:ea typeface="黑体" charset="0"/>
                <a:cs typeface="黑体" charset="0"/>
              </a:rPr>
              <a:t>imshow</a:t>
            </a:r>
            <a:r>
              <a:rPr lang="zh-CN" altLang="en-US" sz="1800">
                <a:latin typeface="Arial" charset="0"/>
                <a:ea typeface="黑体" charset="0"/>
                <a:cs typeface="黑体" charset="0"/>
              </a:rPr>
              <a:t>（x,map）</a:t>
            </a:r>
            <a:r>
              <a:rPr lang="en-US" altLang="zh-CN" sz="1800">
                <a:latin typeface="Arial" charset="0"/>
                <a:ea typeface="黑体" charset="0"/>
                <a:cs typeface="黑体" charset="0"/>
              </a:rPr>
              <a:t>%</a:t>
            </a:r>
            <a:r>
              <a:rPr lang="zh-CN" altLang="en-US" sz="1800">
                <a:latin typeface="Arial" charset="0"/>
                <a:ea typeface="黑体" charset="0"/>
                <a:cs typeface="黑体" charset="0"/>
              </a:rPr>
              <a:t>显示索引图像。</a:t>
            </a:r>
          </a:p>
          <a:p>
            <a:pPr eaLnBrk="1" hangingPunct="1"/>
            <a:endParaRPr lang="en-US" sz="180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628650" y="506413"/>
            <a:ext cx="7886700" cy="1325562"/>
          </a:xfrm>
        </p:spPr>
        <p:txBody>
          <a:bodyPr/>
          <a:lstStyle/>
          <a:p>
            <a:endParaRPr lang="en-US">
              <a:latin typeface="Arial" charset="0"/>
              <a:ea typeface="黑体" charset="0"/>
            </a:endParaRPr>
          </a:p>
        </p:txBody>
      </p:sp>
      <p:pic>
        <p:nvPicPr>
          <p:cNvPr id="27650" name="Content Placeholder 3" descr="Screen Shot 2018-03-10 at 11.07.45 PM.png"/>
          <p:cNvPicPr>
            <a:picLocks noGrp="1" noChangeAspect="1"/>
          </p:cNvPicPr>
          <p:nvPr>
            <p:ph idx="1"/>
          </p:nvPr>
        </p:nvPicPr>
        <p:blipFill>
          <a:blip r:embed="rId2">
            <a:extLst>
              <a:ext uri="{28A0092B-C50C-407E-A947-70E740481C1C}">
                <a14:useLocalDpi xmlns:a14="http://schemas.microsoft.com/office/drawing/2010/main" val="0"/>
              </a:ext>
            </a:extLst>
          </a:blip>
          <a:srcRect l="-2110" r="-2110"/>
          <a:stretch>
            <a:fillRect/>
          </a:stretch>
        </p:blipFill>
        <p:spPr>
          <a:xfrm>
            <a:off x="628650" y="1966913"/>
            <a:ext cx="7886700" cy="4092575"/>
          </a:xfr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850900" y="103188"/>
            <a:ext cx="7886700" cy="1325562"/>
          </a:xfrm>
        </p:spPr>
        <p:txBody>
          <a:bodyPr lIns="68580" tIns="34290" rIns="68580" bIns="34290" rtlCol="0"/>
          <a:lstStyle/>
          <a:p>
            <a:pPr algn="ctr" defTabSz="914400" eaLnBrk="1" fontAlgn="auto" hangingPunct="1">
              <a:lnSpc>
                <a:spcPct val="100000"/>
              </a:lnSpc>
              <a:spcAft>
                <a:spcPts val="0"/>
              </a:spcAft>
              <a:defRPr/>
            </a:pPr>
            <a:r>
              <a:rPr lang="en-US" altLang="zh-CN" noProof="1">
                <a:solidFill>
                  <a:schemeClr val="accent6">
                    <a:lumMod val="50000"/>
                  </a:schemeClr>
                </a:solidFill>
                <a:sym typeface="+mn-ea"/>
              </a:rPr>
              <a:t>colormap</a:t>
            </a:r>
          </a:p>
        </p:txBody>
      </p:sp>
      <p:sp>
        <p:nvSpPr>
          <p:cNvPr id="28674" name="内容占位符 2"/>
          <p:cNvSpPr>
            <a:spLocks noGrp="1"/>
          </p:cNvSpPr>
          <p:nvPr>
            <p:ph idx="1"/>
          </p:nvPr>
        </p:nvSpPr>
        <p:spPr>
          <a:xfrm>
            <a:off x="768350" y="1192213"/>
            <a:ext cx="7886700" cy="5707062"/>
          </a:xfrm>
        </p:spPr>
        <p:txBody>
          <a:bodyPr/>
          <a:lstStyle/>
          <a:p>
            <a:pPr marL="0" indent="0" defTabSz="914400" latinLnBrk="1">
              <a:lnSpc>
                <a:spcPct val="100000"/>
              </a:lnSpc>
              <a:spcBef>
                <a:spcPct val="20000"/>
              </a:spcBef>
              <a:buClr>
                <a:srgbClr val="008000"/>
              </a:buClr>
              <a:buSzPct val="75000"/>
              <a:buFont typeface="Wingdings" charset="0"/>
              <a:buNone/>
            </a:pPr>
            <a:r>
              <a:rPr lang="zh-CN" altLang="en-US" sz="2200">
                <a:latin typeface="Arial" charset="0"/>
                <a:ea typeface="黑体" charset="0"/>
                <a:sym typeface="黑体" charset="0"/>
              </a:rPr>
              <a:t>颜色图</a:t>
            </a:r>
            <a:r>
              <a:rPr lang="zh-CN" altLang="en-US" sz="2200">
                <a:latin typeface="Arial" charset="0"/>
                <a:ea typeface="黑体" charset="0"/>
              </a:rPr>
              <a:t>是一个3列矩阵，其元素数值定义在区间[0,1]。矩阵的每行元素表示1一个真色彩向量，即红、绿、蓝3基色的系数。颜色图的第k行定义第k种颜色，其中 </a:t>
            </a:r>
          </a:p>
          <a:p>
            <a:pPr marL="0" indent="0" algn="ctr" defTabSz="914400" latinLnBrk="1">
              <a:lnSpc>
                <a:spcPct val="100000"/>
              </a:lnSpc>
              <a:spcBef>
                <a:spcPct val="20000"/>
              </a:spcBef>
              <a:buClr>
                <a:srgbClr val="008000"/>
              </a:buClr>
              <a:buSzPct val="75000"/>
              <a:buFont typeface="Wingdings" charset="0"/>
              <a:buNone/>
            </a:pPr>
            <a:r>
              <a:rPr lang="zh-CN" altLang="en-US" sz="2200" b="1">
                <a:solidFill>
                  <a:srgbClr val="FF0000"/>
                </a:solidFill>
                <a:latin typeface="Arial" charset="0"/>
                <a:ea typeface="黑体" charset="0"/>
              </a:rPr>
              <a:t>map(k,:)=[r(k) g(k) b(k)]</a:t>
            </a:r>
          </a:p>
          <a:p>
            <a:pPr marL="0" indent="0" defTabSz="914400" latinLnBrk="1">
              <a:lnSpc>
                <a:spcPct val="100000"/>
              </a:lnSpc>
              <a:spcBef>
                <a:spcPct val="20000"/>
              </a:spcBef>
              <a:buClr>
                <a:srgbClr val="008000"/>
              </a:buClr>
              <a:buSzPct val="75000"/>
              <a:buFont typeface="Wingdings" charset="0"/>
              <a:buNone/>
            </a:pPr>
            <a:r>
              <a:rPr lang="zh-CN" altLang="en-US" sz="2200">
                <a:latin typeface="Arial" charset="0"/>
                <a:ea typeface="黑体" charset="0"/>
              </a:rPr>
              <a:t>定义为红、绿、蓝亮度。 </a:t>
            </a:r>
          </a:p>
          <a:p>
            <a:pPr marL="0" indent="0" defTabSz="914400" latinLnBrk="1">
              <a:lnSpc>
                <a:spcPct val="100000"/>
              </a:lnSpc>
              <a:spcBef>
                <a:spcPct val="20000"/>
              </a:spcBef>
              <a:buClr>
                <a:srgbClr val="008000"/>
              </a:buClr>
              <a:buSzPct val="75000"/>
              <a:buFont typeface="Wingdings" charset="0"/>
              <a:buChar char="l"/>
            </a:pPr>
            <a:r>
              <a:rPr lang="zh-CN" altLang="en-US" sz="2200">
                <a:latin typeface="Arial" charset="0"/>
                <a:ea typeface="黑体" charset="0"/>
                <a:sym typeface="黑体" charset="0"/>
              </a:rPr>
              <a:t>cmap=colormap可以看到默认的</a:t>
            </a:r>
            <a:r>
              <a:rPr lang="en-US" altLang="zh-CN" sz="2200">
                <a:latin typeface="Arial" charset="0"/>
                <a:ea typeface="黑体" charset="0"/>
                <a:sym typeface="黑体" charset="0"/>
              </a:rPr>
              <a:t>256</a:t>
            </a:r>
            <a:r>
              <a:rPr lang="zh-CN" altLang="en-US" sz="2200">
                <a:latin typeface="Arial" charset="0"/>
                <a:ea typeface="黑体" charset="0"/>
                <a:sym typeface="黑体" charset="0"/>
              </a:rPr>
              <a:t>色颜色图。</a:t>
            </a:r>
          </a:p>
          <a:p>
            <a:pPr marL="0" indent="0" defTabSz="914400" latinLnBrk="1">
              <a:lnSpc>
                <a:spcPct val="100000"/>
              </a:lnSpc>
              <a:spcBef>
                <a:spcPct val="20000"/>
              </a:spcBef>
              <a:buClr>
                <a:srgbClr val="008000"/>
              </a:buClr>
              <a:buSzPct val="75000"/>
              <a:buFont typeface="Wingdings" charset="0"/>
              <a:buChar char="l"/>
            </a:pPr>
            <a:r>
              <a:rPr lang="zh-CN" altLang="en-US" sz="2200">
                <a:latin typeface="Arial" charset="0"/>
                <a:ea typeface="黑体" charset="0"/>
              </a:rPr>
              <a:t>也可以在</a:t>
            </a:r>
            <a:r>
              <a:rPr lang="en-US" altLang="zh-CN" sz="2200">
                <a:latin typeface="Arial" charset="0"/>
                <a:ea typeface="黑体" charset="0"/>
              </a:rPr>
              <a:t>figure property</a:t>
            </a:r>
            <a:r>
              <a:rPr lang="zh-CN" altLang="en-US" sz="2200">
                <a:latin typeface="Arial" charset="0"/>
                <a:ea typeface="黑体" charset="0"/>
              </a:rPr>
              <a:t>里面设置。</a:t>
            </a:r>
            <a:r>
              <a:rPr lang="en-US" altLang="zh-CN" sz="2200">
                <a:latin typeface="Arial" charset="0"/>
                <a:ea typeface="黑体" charset="0"/>
              </a:rPr>
              <a:t>colormap</a:t>
            </a:r>
            <a:r>
              <a:rPr lang="zh-CN" altLang="en-US" sz="2200">
                <a:latin typeface="Arial" charset="0"/>
                <a:ea typeface="黑体" charset="0"/>
              </a:rPr>
              <a:t>在一维矩阵图里面看得见效果。</a:t>
            </a:r>
          </a:p>
          <a:p>
            <a:pPr marL="0" indent="0" defTabSz="914400" latinLnBrk="1">
              <a:lnSpc>
                <a:spcPct val="100000"/>
              </a:lnSpc>
              <a:spcBef>
                <a:spcPct val="20000"/>
              </a:spcBef>
              <a:buClr>
                <a:srgbClr val="008000"/>
              </a:buClr>
              <a:buSzPct val="75000"/>
              <a:buFont typeface="Wingdings" charset="0"/>
              <a:buNone/>
            </a:pPr>
            <a:r>
              <a:rPr lang="en-US" altLang="zh-CN" sz="1600" b="1">
                <a:solidFill>
                  <a:srgbClr val="FF0066"/>
                </a:solidFill>
                <a:latin typeface="Arial" charset="0"/>
                <a:ea typeface="黑体" charset="0"/>
                <a:sym typeface="黑体" charset="0"/>
              </a:rPr>
              <a:t>ex:</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[X,map] = imread('trees.tif');</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figure,imshow(X,map);</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doc colormap;</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figure,imshow(X,colormap);</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colormap spring;</a:t>
            </a: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&gt;&gt; colormap gray;</a:t>
            </a:r>
          </a:p>
          <a:p>
            <a:pPr marL="0" indent="0" defTabSz="914400" latinLnBrk="1">
              <a:lnSpc>
                <a:spcPct val="100000"/>
              </a:lnSpc>
              <a:spcBef>
                <a:spcPct val="20000"/>
              </a:spcBef>
              <a:buClr>
                <a:srgbClr val="008000"/>
              </a:buClr>
              <a:buSzPct val="75000"/>
              <a:buFont typeface="Wingdings" charset="0"/>
              <a:buNone/>
            </a:pPr>
            <a:endParaRPr lang="en-US" altLang="zh-CN" sz="1600">
              <a:latin typeface="Arial" charset="0"/>
              <a:ea typeface="黑体" charset="0"/>
              <a:sym typeface="黑体" charset="0"/>
            </a:endParaRPr>
          </a:p>
          <a:p>
            <a:pPr marL="0" indent="0" defTabSz="914400" latinLnBrk="1">
              <a:lnSpc>
                <a:spcPct val="100000"/>
              </a:lnSpc>
              <a:spcBef>
                <a:spcPct val="20000"/>
              </a:spcBef>
              <a:buClr>
                <a:srgbClr val="008000"/>
              </a:buClr>
              <a:buSzPct val="75000"/>
              <a:buFont typeface="Wingdings" charset="0"/>
              <a:buNone/>
            </a:pPr>
            <a:r>
              <a:rPr lang="en-US" altLang="zh-CN" sz="1600">
                <a:latin typeface="Arial" charset="0"/>
                <a:ea typeface="黑体" charset="0"/>
                <a:sym typeface="黑体" charset="0"/>
              </a:rPr>
              <a:t>newmap=colorcube(128);%</a:t>
            </a:r>
            <a:r>
              <a:rPr lang="zh-CN" altLang="en-US" sz="1600">
                <a:latin typeface="Arial" charset="0"/>
                <a:ea typeface="黑体" charset="0"/>
                <a:sym typeface="黑体" charset="0"/>
              </a:rPr>
              <a:t>创建</a:t>
            </a:r>
            <a:r>
              <a:rPr lang="en-US" altLang="zh-CN" sz="1600">
                <a:latin typeface="Arial" charset="0"/>
                <a:ea typeface="黑体" charset="0"/>
                <a:sym typeface="黑体" charset="0"/>
              </a:rPr>
              <a:t>128</a:t>
            </a:r>
            <a:r>
              <a:rPr lang="zh-CN" altLang="en-US" sz="1600">
                <a:latin typeface="Arial" charset="0"/>
                <a:ea typeface="黑体" charset="0"/>
                <a:sym typeface="黑体" charset="0"/>
              </a:rPr>
              <a:t>色的颜色表</a:t>
            </a:r>
            <a:endParaRPr lang="en-US" altLang="zh-CN" sz="1600">
              <a:latin typeface="Arial" charset="0"/>
              <a:ea typeface="黑体" charset="0"/>
              <a:sym typeface="黑体" charset="0"/>
            </a:endParaRP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628650" y="76200"/>
            <a:ext cx="7886700" cy="1325563"/>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颜色图种类：</a:t>
            </a:r>
          </a:p>
        </p:txBody>
      </p:sp>
      <p:sp>
        <p:nvSpPr>
          <p:cNvPr id="25602" name="内容占位符 2"/>
          <p:cNvSpPr>
            <a:spLocks noGrp="1"/>
          </p:cNvSpPr>
          <p:nvPr>
            <p:ph idx="1"/>
          </p:nvPr>
        </p:nvSpPr>
        <p:spPr>
          <a:xfrm>
            <a:off x="457200" y="1098550"/>
            <a:ext cx="8229600" cy="4525963"/>
          </a:xfrm>
        </p:spPr>
        <p:txBody>
          <a:bodyPr>
            <a:normAutofit lnSpcReduction="10000"/>
          </a:bodyPr>
          <a:lstStyle/>
          <a:p>
            <a:pPr marL="285750" indent="-285750" eaLnBrk="1" hangingPunct="1">
              <a:buClr>
                <a:schemeClr val="accent2"/>
              </a:buClr>
              <a:buSzPct val="75000"/>
              <a:buFont typeface="Wingdings" charset="0"/>
              <a:buChar char="•"/>
              <a:defRPr/>
            </a:pPr>
            <a:r>
              <a:rPr lang="zh-CN" altLang="en-US" sz="1400">
                <a:latin typeface="Arial" charset="0"/>
                <a:ea typeface="黑体" charset="0"/>
              </a:rPr>
              <a:t>.</a:t>
            </a:r>
            <a:r>
              <a:rPr lang="zh-CN" altLang="en-US" sz="1400" b="1">
                <a:solidFill>
                  <a:srgbClr val="FF0000"/>
                </a:solidFill>
                <a:latin typeface="Arial" charset="0"/>
                <a:ea typeface="黑体" charset="0"/>
              </a:rPr>
              <a:t>autumn </a:t>
            </a:r>
            <a:r>
              <a:rPr lang="zh-CN" altLang="en-US" sz="1400">
                <a:latin typeface="Arial" charset="0"/>
                <a:ea typeface="黑体" charset="0"/>
              </a:rPr>
              <a:t>从红色平滑变化到橙色，然后到黄色;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.bone 具有较高的蓝色成分的灰度色图。该色图用于对灰度图添加电子的视图。</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.colorcube 尽可能多地包含在RGB颜色空间中的正常空间的颜色，试图提供更多级别的灰色、纯红色、纯绿色和纯蓝色。《Simulink与信号处理》 </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.cool 包含青绿色和品红色的阴影色。从青绿色平滑变化到品红色。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.copper 从黑色平滑过渡到亮铜色。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.flag 包含红色、白色、绿色和黑色。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a:t>
            </a:r>
            <a:r>
              <a:rPr lang="zh-CN" altLang="en-US" sz="1400" b="1">
                <a:solidFill>
                  <a:srgbClr val="FF0066"/>
                </a:solidFill>
                <a:latin typeface="Arial" charset="0"/>
                <a:ea typeface="黑体" charset="0"/>
              </a:rPr>
              <a:t>gray</a:t>
            </a:r>
            <a:r>
              <a:rPr lang="zh-CN" altLang="en-US" sz="1400">
                <a:latin typeface="Arial" charset="0"/>
                <a:ea typeface="黑体" charset="0"/>
              </a:rPr>
              <a:t> 返回线性灰度色图。 colormap </a:t>
            </a:r>
            <a:r>
              <a:rPr lang="zh-CN" altLang="en-US" sz="1400" b="1">
                <a:solidFill>
                  <a:srgbClr val="FF0066"/>
                </a:solidFill>
                <a:latin typeface="Arial" charset="0"/>
                <a:ea typeface="黑体" charset="0"/>
              </a:rPr>
              <a:t>gray 可应用灰度颜色图</a:t>
            </a:r>
            <a:endParaRPr lang="en-US" altLang="zh-CN" sz="1400" b="1">
              <a:solidFill>
                <a:srgbClr val="FF0066"/>
              </a:solidFill>
              <a:latin typeface="Arial" charset="0"/>
              <a:ea typeface="黑体" charset="0"/>
            </a:endParaRPr>
          </a:p>
          <a:p>
            <a:pPr marL="285750" indent="-285750" eaLnBrk="1" hangingPunct="1">
              <a:buClr>
                <a:schemeClr val="accent2"/>
              </a:buClr>
              <a:buSzPct val="75000"/>
              <a:buFont typeface="Wingdings" charset="0"/>
              <a:buChar char="•"/>
              <a:defRPr/>
            </a:pPr>
            <a:r>
              <a:rPr lang="zh-CN" altLang="en-US" sz="1400">
                <a:latin typeface="Arial" charset="0"/>
                <a:ea typeface="黑体" charset="0"/>
              </a:rPr>
              <a:t>.</a:t>
            </a:r>
            <a:r>
              <a:rPr lang="zh-CN" altLang="en-US" sz="1400" b="1">
                <a:solidFill>
                  <a:srgbClr val="FF0000"/>
                </a:solidFill>
                <a:latin typeface="Arial" charset="0"/>
                <a:ea typeface="黑体" charset="0"/>
              </a:rPr>
              <a:t>hot </a:t>
            </a:r>
            <a:r>
              <a:rPr lang="zh-CN" altLang="en-US" sz="1400">
                <a:latin typeface="Arial" charset="0"/>
                <a:ea typeface="黑体" charset="0"/>
              </a:rPr>
              <a:t>从黑色平滑过度到红色、橙色和黄色的背景色，然后到白色。 book.iLoveMatlab.cn </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.hsv 从红色，变化到黄色、绿色、青绿色、品红色，返回到红色。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.jet 从蓝色到红色，中间经过青绿色、黄色和橙色。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.line 产生由坐标轴的ColorOrder属性产生的颜色以及灰色的背景色的色图。 .pink 柔和的桃红色。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.prism 重复这六种颜色：红色、橙色、黄色、绿色、蓝色和紫色。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.spring 包含品红色和黄色的阴影颜色。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a:t>
            </a:r>
            <a:r>
              <a:rPr lang="zh-CN" altLang="en-US" sz="1400" b="1">
                <a:solidFill>
                  <a:srgbClr val="FF0000"/>
                </a:solidFill>
                <a:latin typeface="Arial" charset="0"/>
                <a:ea typeface="黑体" charset="0"/>
              </a:rPr>
              <a:t>summer</a:t>
            </a:r>
            <a:r>
              <a:rPr lang="zh-CN" altLang="en-US" sz="1400">
                <a:latin typeface="Arial" charset="0"/>
                <a:ea typeface="黑体" charset="0"/>
              </a:rPr>
              <a:t> 包含绿色和黄色的阴影颜色。</a:t>
            </a:r>
          </a:p>
          <a:p>
            <a:pPr marL="285750" indent="-285750" eaLnBrk="1" hangingPunct="1">
              <a:buClr>
                <a:schemeClr val="accent2"/>
              </a:buClr>
              <a:buSzPct val="75000"/>
              <a:buFont typeface="Wingdings" charset="0"/>
              <a:buChar char="•"/>
              <a:defRPr/>
            </a:pPr>
            <a:r>
              <a:rPr lang="zh-CN" altLang="en-US" sz="1400">
                <a:latin typeface="Arial" charset="0"/>
                <a:ea typeface="黑体" charset="0"/>
              </a:rPr>
              <a:t>.white 全白的单色色图。 Matlab中文论坛 </a:t>
            </a:r>
          </a:p>
          <a:p>
            <a:pPr marL="285750" indent="-285750" eaLnBrk="1" hangingPunct="1">
              <a:buClr>
                <a:schemeClr val="accent2"/>
              </a:buClr>
              <a:buSzPct val="75000"/>
              <a:buFont typeface="Wingdings" charset="0"/>
              <a:buChar char="•"/>
              <a:defRPr/>
            </a:pPr>
            <a:r>
              <a:rPr lang="zh-CN" altLang="en-US" sz="1400" b="1">
                <a:solidFill>
                  <a:srgbClr val="FF0000"/>
                </a:solidFill>
                <a:latin typeface="Arial" charset="0"/>
                <a:ea typeface="黑体" charset="0"/>
              </a:rPr>
              <a:t>.winter </a:t>
            </a:r>
            <a:r>
              <a:rPr lang="zh-CN" altLang="en-US" sz="1400">
                <a:latin typeface="Arial" charset="0"/>
                <a:ea typeface="黑体" charset="0"/>
              </a:rPr>
              <a:t>包含蓝色和绿色的阴影色。</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p:nvPr>
        </p:nvSpPr>
        <p:spPr>
          <a:xfrm>
            <a:off x="628650" y="506413"/>
            <a:ext cx="7886700" cy="1325562"/>
          </a:xfrm>
        </p:spPr>
        <p:txBody>
          <a:bodyPr/>
          <a:lstStyle/>
          <a:p>
            <a:pPr eaLnBrk="1" hangingPunct="1"/>
            <a:endParaRPr lang="zh-CN" altLang="en-US">
              <a:latin typeface="Arial" charset="0"/>
              <a:ea typeface="黑体" charset="0"/>
            </a:endParaRPr>
          </a:p>
        </p:txBody>
      </p:sp>
      <p:pic>
        <p:nvPicPr>
          <p:cNvPr id="31746"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46125" y="1600200"/>
            <a:ext cx="7650163" cy="4525963"/>
          </a:xfrm>
        </p:spPr>
      </p:pic>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28650" y="506413"/>
            <a:ext cx="7886700" cy="1325562"/>
          </a:xfrm>
        </p:spPr>
        <p:txBody>
          <a:bodyPr/>
          <a:lstStyle/>
          <a:p>
            <a:r>
              <a:rPr lang="zh-CN" altLang="en-US">
                <a:latin typeface="Arial" charset="0"/>
                <a:ea typeface="黑体" charset="0"/>
              </a:rPr>
              <a:t>真彩色</a:t>
            </a:r>
            <a:r>
              <a:rPr lang="en-US" altLang="zh-CN">
                <a:latin typeface="Arial" charset="0"/>
                <a:ea typeface="黑体" charset="0"/>
              </a:rPr>
              <a:t>RGB</a:t>
            </a:r>
            <a:endParaRPr lang="en-US">
              <a:latin typeface="Arial" charset="0"/>
              <a:ea typeface="黑体" charset="0"/>
            </a:endParaRPr>
          </a:p>
        </p:txBody>
      </p:sp>
      <p:sp>
        <p:nvSpPr>
          <p:cNvPr id="3" name="Content Placeholder 2"/>
          <p:cNvSpPr>
            <a:spLocks noGrp="1"/>
          </p:cNvSpPr>
          <p:nvPr>
            <p:ph idx="1"/>
          </p:nvPr>
        </p:nvSpPr>
        <p:spPr>
          <a:xfrm>
            <a:off x="628650" y="1966913"/>
            <a:ext cx="7886700" cy="4092575"/>
          </a:xfrm>
        </p:spPr>
        <p:txBody>
          <a:bodyPr/>
          <a:lstStyle/>
          <a:p>
            <a:pPr marL="0" indent="0" eaLnBrk="1" hangingPunct="1">
              <a:buClr>
                <a:schemeClr val="accent2"/>
              </a:buClr>
              <a:buSzPct val="75000"/>
              <a:buFont typeface="Wingdings" charset="0"/>
              <a:buNone/>
              <a:defRPr/>
            </a:pPr>
            <a:r>
              <a:rPr lang="zh-CN" altLang="en-US" b="1" dirty="0">
                <a:solidFill>
                  <a:srgbClr val="FF0000"/>
                </a:solidFill>
                <a:latin typeface="Arial" charset="0"/>
                <a:ea typeface="黑体" charset="0"/>
              </a:rPr>
              <a:t>24位真彩：</a:t>
            </a:r>
            <a:r>
              <a:rPr lang="zh-CN" altLang="en-US" dirty="0">
                <a:latin typeface="Arial" charset="0"/>
                <a:ea typeface="黑体" charset="0"/>
              </a:rPr>
              <a:t>就是RGB,共有1670万</a:t>
            </a:r>
            <a:r>
              <a:rPr lang="zh-CN" altLang="en-US" dirty="0" smtClean="0">
                <a:latin typeface="Arial" charset="0"/>
                <a:ea typeface="黑体" charset="0"/>
              </a:rPr>
              <a:t>种颜色</a:t>
            </a:r>
            <a:endParaRPr lang="zh-CN" altLang="en-US" dirty="0">
              <a:latin typeface="Arial" charset="0"/>
              <a:ea typeface="黑体" charset="0"/>
            </a:endParaRPr>
          </a:p>
          <a:p>
            <a:pPr marL="0" indent="0" eaLnBrk="1" hangingPunct="1">
              <a:buClr>
                <a:schemeClr val="accent2"/>
              </a:buClr>
              <a:buSzPct val="75000"/>
              <a:buFont typeface="Wingdings" charset="0"/>
              <a:buNone/>
              <a:defRPr/>
            </a:pPr>
            <a:r>
              <a:rPr lang="zh-CN" altLang="en-US" dirty="0">
                <a:latin typeface="Arial" charset="0"/>
                <a:ea typeface="黑体" charset="0"/>
              </a:rPr>
              <a:t>8位表示256色，</a:t>
            </a:r>
          </a:p>
          <a:p>
            <a:pPr marL="0" indent="0" eaLnBrk="1" hangingPunct="1">
              <a:buClr>
                <a:schemeClr val="accent2"/>
              </a:buClr>
              <a:buSzPct val="75000"/>
              <a:buFont typeface="Wingdings" charset="0"/>
              <a:buNone/>
              <a:defRPr/>
            </a:pPr>
            <a:r>
              <a:rPr lang="zh-CN" altLang="en-US" dirty="0">
                <a:latin typeface="Arial" charset="0"/>
                <a:ea typeface="黑体" charset="0"/>
              </a:rPr>
              <a:t>24位是1600万色（2的24次方）</a:t>
            </a:r>
          </a:p>
          <a:p>
            <a:pPr marL="0" indent="0" eaLnBrk="1" hangingPunct="1">
              <a:buClr>
                <a:schemeClr val="accent2"/>
              </a:buClr>
              <a:buSzPct val="75000"/>
              <a:buFont typeface="Wingdings" charset="0"/>
              <a:buNone/>
              <a:defRPr/>
            </a:pPr>
            <a:r>
              <a:rPr lang="zh-CN" altLang="en-US" dirty="0">
                <a:latin typeface="Arial" charset="0"/>
                <a:ea typeface="黑体" charset="0"/>
              </a:rPr>
              <a:t>32位是40亿（2的32次方）</a:t>
            </a:r>
          </a:p>
          <a:p>
            <a:pPr marL="0" indent="0" eaLnBrk="1" hangingPunct="1">
              <a:buClr>
                <a:schemeClr val="accent2"/>
              </a:buClr>
              <a:buSzPct val="75000"/>
              <a:buFont typeface="Wingdings" charset="0"/>
              <a:buNone/>
              <a:defRPr/>
            </a:pPr>
            <a:endParaRPr lang="en-US" altLang="zh-CN" dirty="0" smtClean="0">
              <a:solidFill>
                <a:srgbClr val="FF0000"/>
              </a:solidFill>
              <a:latin typeface="Arial" charset="0"/>
              <a:ea typeface="黑体" charset="0"/>
            </a:endParaRPr>
          </a:p>
          <a:p>
            <a:pPr marL="0" indent="0" eaLnBrk="1" hangingPunct="1">
              <a:buClr>
                <a:schemeClr val="accent2"/>
              </a:buClr>
              <a:buSzPct val="75000"/>
              <a:buFont typeface="Wingdings" charset="0"/>
              <a:buNone/>
              <a:defRPr/>
            </a:pPr>
            <a:r>
              <a:rPr lang="zh-CN" altLang="en-US" dirty="0" smtClean="0">
                <a:solidFill>
                  <a:srgbClr val="FF0000"/>
                </a:solidFill>
                <a:latin typeface="Arial" charset="0"/>
                <a:ea typeface="黑体" charset="0"/>
              </a:rPr>
              <a:t>24</a:t>
            </a:r>
            <a:r>
              <a:rPr lang="zh-CN" altLang="en-US" dirty="0">
                <a:solidFill>
                  <a:srgbClr val="FF0000"/>
                </a:solidFill>
                <a:latin typeface="Arial" charset="0"/>
                <a:ea typeface="黑体" charset="0"/>
              </a:rPr>
              <a:t>位可满足绝大多数要求</a:t>
            </a:r>
            <a:r>
              <a:rPr lang="zh-CN" altLang="en-US" dirty="0">
                <a:latin typeface="Arial" charset="0"/>
                <a:ea typeface="黑体" charset="0"/>
              </a:rPr>
              <a:t>。当然，位数越多，文件体积越大。 图像色彩效果越好</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987425" y="76200"/>
            <a:ext cx="7886700" cy="1325563"/>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索引图和真彩色图的区别</a:t>
            </a:r>
          </a:p>
        </p:txBody>
      </p:sp>
      <p:sp>
        <p:nvSpPr>
          <p:cNvPr id="33794" name="内容占位符 2"/>
          <p:cNvSpPr>
            <a:spLocks noGrp="1" noChangeArrowheads="1"/>
          </p:cNvSpPr>
          <p:nvPr>
            <p:ph idx="1"/>
          </p:nvPr>
        </p:nvSpPr>
        <p:spPr>
          <a:xfrm>
            <a:off x="323850" y="1268413"/>
            <a:ext cx="8229600" cy="4525962"/>
          </a:xfrm>
        </p:spPr>
        <p:txBody>
          <a:bodyPr/>
          <a:lstStyle/>
          <a:p>
            <a:pPr marL="0" indent="0" eaLnBrk="1" hangingPunct="1">
              <a:buClr>
                <a:schemeClr val="accent2"/>
              </a:buClr>
              <a:buSzPct val="75000"/>
              <a:buFont typeface="Wingdings" charset="0"/>
              <a:buNone/>
            </a:pPr>
            <a:r>
              <a:rPr lang="zh-CN" altLang="en-US" sz="2000" b="1">
                <a:solidFill>
                  <a:srgbClr val="FF0000"/>
                </a:solidFill>
                <a:latin typeface="Arial" charset="0"/>
                <a:ea typeface="黑体" charset="0"/>
              </a:rPr>
              <a:t>索引模式的图像</a:t>
            </a:r>
            <a:r>
              <a:rPr lang="zh-CN" altLang="en-US" sz="2000">
                <a:latin typeface="Arial" charset="0"/>
                <a:ea typeface="黑体" charset="0"/>
              </a:rPr>
              <a:t>：</a:t>
            </a:r>
            <a:endParaRPr lang="en-US" altLang="zh-CN" sz="2000">
              <a:latin typeface="Arial" charset="0"/>
              <a:ea typeface="黑体" charset="0"/>
            </a:endParaRPr>
          </a:p>
          <a:p>
            <a:pPr marL="0" indent="0" eaLnBrk="1" hangingPunct="1">
              <a:buClr>
                <a:schemeClr val="accent2"/>
              </a:buClr>
              <a:buSzPct val="75000"/>
              <a:buFont typeface="Wingdings" charset="0"/>
              <a:buNone/>
            </a:pPr>
            <a:r>
              <a:rPr lang="zh-CN" altLang="en-US" sz="2000">
                <a:latin typeface="Arial" charset="0"/>
                <a:ea typeface="黑体" charset="0"/>
              </a:rPr>
              <a:t>有颜色图的图像。就像是一块块由彩色的小瓷砖所拼成的，由于它</a:t>
            </a:r>
            <a:r>
              <a:rPr lang="zh-CN" altLang="en-US" sz="2000">
                <a:solidFill>
                  <a:srgbClr val="FF0066"/>
                </a:solidFill>
                <a:latin typeface="Arial" charset="0"/>
                <a:ea typeface="黑体" charset="0"/>
              </a:rPr>
              <a:t>最多只能有256种彩色</a:t>
            </a:r>
            <a:r>
              <a:rPr lang="zh-CN" altLang="en-US" sz="2000">
                <a:latin typeface="Arial" charset="0"/>
                <a:ea typeface="黑体" charset="0"/>
              </a:rPr>
              <a:t>，所以它所形成的文件相对其它彩色要小得多。</a:t>
            </a:r>
            <a:endParaRPr lang="en-US" altLang="zh-CN" sz="2000">
              <a:latin typeface="Arial" charset="0"/>
              <a:ea typeface="黑体" charset="0"/>
            </a:endParaRPr>
          </a:p>
          <a:p>
            <a:pPr marL="0" indent="0" eaLnBrk="1" hangingPunct="1">
              <a:buClr>
                <a:schemeClr val="accent2"/>
              </a:buClr>
              <a:buSzPct val="75000"/>
              <a:buFont typeface="Wingdings" charset="0"/>
              <a:buNone/>
            </a:pPr>
            <a:endParaRPr lang="en-US" altLang="zh-CN" sz="2000">
              <a:latin typeface="Arial" charset="0"/>
              <a:ea typeface="黑体" charset="0"/>
            </a:endParaRPr>
          </a:p>
          <a:p>
            <a:pPr marL="0" indent="0" eaLnBrk="1" hangingPunct="1">
              <a:buClr>
                <a:schemeClr val="accent2"/>
              </a:buClr>
              <a:buSzPct val="75000"/>
              <a:buFont typeface="Wingdings" charset="0"/>
              <a:buNone/>
            </a:pPr>
            <a:r>
              <a:rPr lang="zh-CN" altLang="en-US" sz="2000">
                <a:latin typeface="Arial" charset="0"/>
                <a:ea typeface="黑体" charset="0"/>
              </a:rPr>
              <a:t>索引模式的另一个好处是它所形成的每一个颜色都有其独立的索引标识。当这种图像在网上发布时，只要根据其索引标识将图像重新识别，它的颜色就完全还原了。索引模式主要用于网络上的图片传输和一些对图像象素、大小等有严格要求的地方</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custDataLst>
              <p:tags r:id="rId2"/>
            </p:custDataLst>
          </p:nvPr>
        </p:nvSpPr>
        <p:spPr>
          <a:xfrm>
            <a:off x="1346200" y="-211138"/>
            <a:ext cx="7886700" cy="1325563"/>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
            </a:r>
            <a:br>
              <a:rPr lang="en-US" altLang="zh-CN">
                <a:solidFill>
                  <a:srgbClr val="385723"/>
                </a:solidFill>
                <a:latin typeface="Arial" charset="0"/>
                <a:ea typeface="黑体" charset="0"/>
                <a:sym typeface="黑体" charset="0"/>
              </a:rPr>
            </a:br>
            <a:r>
              <a:rPr lang="en-US" altLang="zh-CN">
                <a:solidFill>
                  <a:srgbClr val="385723"/>
                </a:solidFill>
                <a:latin typeface="Arial" charset="0"/>
                <a:ea typeface="黑体" charset="0"/>
                <a:sym typeface="黑体" charset="0"/>
              </a:rPr>
              <a:t>3.2.1 RGB图像转换为灰度图像</a:t>
            </a:r>
          </a:p>
        </p:txBody>
      </p:sp>
      <p:sp>
        <p:nvSpPr>
          <p:cNvPr id="27650" name="内容占位符 2"/>
          <p:cNvSpPr>
            <a:spLocks noGrp="1" noChangeArrowheads="1"/>
          </p:cNvSpPr>
          <p:nvPr>
            <p:ph idx="1"/>
            <p:custDataLst>
              <p:tags r:id="rId3"/>
            </p:custDataLst>
          </p:nvPr>
        </p:nvSpPr>
        <p:spPr>
          <a:xfrm>
            <a:off x="628650" y="1201738"/>
            <a:ext cx="7886700" cy="5372100"/>
          </a:xfrm>
        </p:spPr>
        <p:txBody>
          <a:bodyPr>
            <a:normAutofit lnSpcReduction="10000"/>
          </a:bodyPr>
          <a:lstStyle/>
          <a:p>
            <a:pPr algn="just" eaLnBrk="1" hangingPunct="1">
              <a:lnSpc>
                <a:spcPct val="100000"/>
              </a:lnSpc>
              <a:defRPr/>
            </a:pPr>
            <a:r>
              <a:rPr lang="zh-CN" altLang="en-US" sz="1600" dirty="0">
                <a:latin typeface="Arial" charset="0"/>
                <a:ea typeface="黑体" charset="0"/>
              </a:rPr>
              <a:t>在</a:t>
            </a:r>
            <a:r>
              <a:rPr lang="en-US" altLang="zh-CN" sz="1600" dirty="0">
                <a:latin typeface="Arial" charset="0"/>
                <a:ea typeface="黑体" charset="0"/>
              </a:rPr>
              <a:t>MATLAB</a:t>
            </a:r>
            <a:r>
              <a:rPr lang="zh-CN" altLang="en-US" sz="1600" dirty="0">
                <a:latin typeface="Arial" charset="0"/>
                <a:ea typeface="黑体" charset="0"/>
              </a:rPr>
              <a:t>中，将</a:t>
            </a:r>
            <a:r>
              <a:rPr lang="en-US" altLang="zh-CN" sz="1600" dirty="0">
                <a:latin typeface="Arial" charset="0"/>
                <a:ea typeface="黑体" charset="0"/>
              </a:rPr>
              <a:t>RGB</a:t>
            </a:r>
            <a:r>
              <a:rPr lang="zh-CN" altLang="en-US" sz="1600" dirty="0">
                <a:latin typeface="Arial" charset="0"/>
                <a:ea typeface="黑体" charset="0"/>
              </a:rPr>
              <a:t>图像转换为灰度图像，需要调用函数</a:t>
            </a:r>
            <a:r>
              <a:rPr lang="en-US" altLang="zh-CN" sz="1600" b="1" dirty="0">
                <a:solidFill>
                  <a:srgbClr val="CC0099"/>
                </a:solidFill>
                <a:latin typeface="Arial" charset="0"/>
                <a:ea typeface="黑体" charset="0"/>
              </a:rPr>
              <a:t>rgb2gray( )</a:t>
            </a:r>
            <a:r>
              <a:rPr lang="zh-CN" altLang="en-US" sz="1600" dirty="0">
                <a:latin typeface="Arial" charset="0"/>
                <a:ea typeface="黑体" charset="0"/>
              </a:rPr>
              <a:t>，其调用格式如下：</a:t>
            </a:r>
            <a:endParaRPr lang="zh-CN" sz="1600" dirty="0">
              <a:latin typeface="Arial" charset="0"/>
              <a:ea typeface="黑体" charset="0"/>
            </a:endParaRPr>
          </a:p>
          <a:p>
            <a:pPr algn="just" eaLnBrk="1" hangingPunct="1">
              <a:lnSpc>
                <a:spcPct val="100000"/>
              </a:lnSpc>
              <a:defRPr/>
            </a:pPr>
            <a:r>
              <a:rPr lang="en-US" altLang="zh-CN" sz="1600" dirty="0">
                <a:latin typeface="Arial" charset="0"/>
                <a:ea typeface="黑体" charset="0"/>
              </a:rPr>
              <a:t>X=rgb2gray(I)</a:t>
            </a:r>
            <a:r>
              <a:rPr lang="zh-CN" altLang="en-US" sz="1600" dirty="0">
                <a:latin typeface="Arial" charset="0"/>
                <a:ea typeface="黑体" charset="0"/>
              </a:rPr>
              <a:t>：该函数是将</a:t>
            </a:r>
            <a:r>
              <a:rPr lang="en-US" altLang="zh-CN" sz="1600" dirty="0">
                <a:latin typeface="Arial" charset="0"/>
                <a:ea typeface="黑体" charset="0"/>
              </a:rPr>
              <a:t>RGB</a:t>
            </a:r>
            <a:r>
              <a:rPr lang="zh-CN" altLang="en-US" sz="1600" dirty="0">
                <a:latin typeface="Arial" charset="0"/>
                <a:ea typeface="黑体" charset="0"/>
              </a:rPr>
              <a:t>图像</a:t>
            </a:r>
            <a:r>
              <a:rPr lang="en-US" altLang="zh-CN" sz="1600" dirty="0">
                <a:latin typeface="Arial" charset="0"/>
                <a:ea typeface="黑体" charset="0"/>
              </a:rPr>
              <a:t>I</a:t>
            </a:r>
            <a:r>
              <a:rPr lang="zh-CN" altLang="en-US" sz="1600" dirty="0">
                <a:latin typeface="Arial" charset="0"/>
                <a:ea typeface="黑体" charset="0"/>
              </a:rPr>
              <a:t>转换为灰度图像</a:t>
            </a:r>
            <a:r>
              <a:rPr lang="en-US" altLang="zh-CN" sz="1600" dirty="0">
                <a:latin typeface="Arial" charset="0"/>
                <a:ea typeface="黑体" charset="0"/>
              </a:rPr>
              <a:t>X</a:t>
            </a:r>
            <a:r>
              <a:rPr lang="zh-CN" altLang="en-US" sz="1600" dirty="0">
                <a:latin typeface="Arial" charset="0"/>
                <a:ea typeface="黑体" charset="0"/>
              </a:rPr>
              <a:t>，其中</a:t>
            </a:r>
            <a:r>
              <a:rPr lang="en-US" altLang="zh-CN" sz="1600" dirty="0">
                <a:latin typeface="Arial" charset="0"/>
                <a:ea typeface="黑体" charset="0"/>
              </a:rPr>
              <a:t>I</a:t>
            </a:r>
            <a:r>
              <a:rPr lang="zh-CN" altLang="en-US" sz="1600" dirty="0">
                <a:latin typeface="Arial" charset="0"/>
                <a:ea typeface="黑体" charset="0"/>
              </a:rPr>
              <a:t>表示</a:t>
            </a:r>
            <a:r>
              <a:rPr lang="en-US" altLang="zh-CN" sz="1600" dirty="0">
                <a:latin typeface="Arial" charset="0"/>
                <a:ea typeface="黑体" charset="0"/>
              </a:rPr>
              <a:t>RGB</a:t>
            </a:r>
            <a:r>
              <a:rPr lang="zh-CN" altLang="en-US" sz="1600" dirty="0">
                <a:latin typeface="Arial" charset="0"/>
                <a:ea typeface="黑体" charset="0"/>
              </a:rPr>
              <a:t>图像，</a:t>
            </a:r>
            <a:r>
              <a:rPr lang="en-US" altLang="zh-CN" sz="1600" dirty="0">
                <a:latin typeface="Arial" charset="0"/>
                <a:ea typeface="黑体" charset="0"/>
              </a:rPr>
              <a:t>X</a:t>
            </a:r>
            <a:r>
              <a:rPr lang="zh-CN" altLang="en-US" sz="1600" dirty="0">
                <a:latin typeface="Arial" charset="0"/>
                <a:ea typeface="黑体" charset="0"/>
              </a:rPr>
              <a:t>表示转换后的灰度图像。</a:t>
            </a:r>
            <a:endParaRPr lang="zh-CN" sz="1600" dirty="0">
              <a:latin typeface="Arial" charset="0"/>
              <a:ea typeface="黑体" charset="0"/>
            </a:endParaRPr>
          </a:p>
          <a:p>
            <a:pPr algn="just" eaLnBrk="1" hangingPunct="1">
              <a:lnSpc>
                <a:spcPct val="100000"/>
              </a:lnSpc>
              <a:defRPr/>
            </a:pPr>
            <a:r>
              <a:rPr lang="zh-CN" altLang="en-US" sz="1600" dirty="0" smtClean="0">
                <a:latin typeface="Arial" charset="0"/>
                <a:ea typeface="黑体" charset="0"/>
              </a:rPr>
              <a:t>例：</a:t>
            </a:r>
            <a:r>
              <a:rPr lang="en-US" altLang="zh-CN" sz="1600" dirty="0" smtClean="0">
                <a:latin typeface="Arial" charset="0"/>
                <a:ea typeface="黑体" charset="0"/>
              </a:rPr>
              <a:t>3-1 </a:t>
            </a:r>
            <a:r>
              <a:rPr lang="zh-CN" altLang="en-US" sz="1600" dirty="0" smtClean="0">
                <a:latin typeface="Arial" charset="0"/>
                <a:ea typeface="黑体" charset="0"/>
              </a:rPr>
              <a:t>将</a:t>
            </a:r>
            <a:r>
              <a:rPr lang="en-US" altLang="zh-CN" sz="1600" dirty="0" smtClean="0">
                <a:latin typeface="Arial" charset="0"/>
                <a:ea typeface="黑体" charset="0"/>
              </a:rPr>
              <a:t>RGB</a:t>
            </a:r>
            <a:r>
              <a:rPr lang="zh-CN" altLang="en-US" sz="1600" dirty="0" smtClean="0">
                <a:latin typeface="Arial" charset="0"/>
                <a:ea typeface="黑体" charset="0"/>
              </a:rPr>
              <a:t>图像转化为灰度图</a:t>
            </a:r>
            <a:endParaRPr lang="en-US" altLang="zh-CN" sz="1600" dirty="0" smtClean="0">
              <a:latin typeface="Arial" charset="0"/>
              <a:ea typeface="黑体" charset="0"/>
            </a:endParaRPr>
          </a:p>
          <a:p>
            <a:pPr algn="just" eaLnBrk="1" hangingPunct="1">
              <a:lnSpc>
                <a:spcPct val="100000"/>
              </a:lnSpc>
              <a:defRPr/>
            </a:pPr>
            <a:r>
              <a:rPr lang="zh-CN" altLang="en-US" sz="1600" dirty="0" smtClean="0">
                <a:latin typeface="Arial" charset="0"/>
                <a:ea typeface="黑体" charset="0"/>
              </a:rPr>
              <a:t>例：</a:t>
            </a:r>
            <a:r>
              <a:rPr lang="en-US" altLang="zh-CN" sz="1600" dirty="0" smtClean="0">
                <a:latin typeface="Arial" charset="0"/>
                <a:ea typeface="黑体" charset="0"/>
              </a:rPr>
              <a:t>3</a:t>
            </a:r>
            <a:r>
              <a:rPr lang="en-US" altLang="zh-CN" sz="1600" dirty="0">
                <a:latin typeface="Arial" charset="0"/>
                <a:ea typeface="黑体" charset="0"/>
              </a:rPr>
              <a:t>-</a:t>
            </a:r>
            <a:r>
              <a:rPr lang="en-US" altLang="zh-CN" sz="1600" dirty="0" smtClean="0">
                <a:latin typeface="Arial" charset="0"/>
                <a:ea typeface="黑体" charset="0"/>
              </a:rPr>
              <a:t>2 </a:t>
            </a:r>
            <a:r>
              <a:rPr lang="zh-CN" altLang="en-US" sz="1600" dirty="0" smtClean="0">
                <a:latin typeface="Arial" charset="0"/>
                <a:ea typeface="黑体" charset="0"/>
              </a:rPr>
              <a:t>将索引图像的颜色图转化为灰度颜色图</a:t>
            </a:r>
            <a:endParaRPr lang="en-US" altLang="zh-CN" sz="1600" dirty="0">
              <a:latin typeface="Arial" charset="0"/>
              <a:ea typeface="黑体" charset="0"/>
            </a:endParaRPr>
          </a:p>
          <a:p>
            <a:pPr algn="just" eaLnBrk="1" hangingPunct="1">
              <a:lnSpc>
                <a:spcPct val="100000"/>
              </a:lnSpc>
              <a:defRPr/>
            </a:pPr>
            <a:r>
              <a:rPr lang="en-US" altLang="zh-CN" sz="1600" dirty="0" err="1">
                <a:latin typeface="Arial" charset="0"/>
                <a:ea typeface="黑体" charset="0"/>
              </a:rPr>
              <a:t>灰度图，Gray</a:t>
            </a:r>
            <a:r>
              <a:rPr lang="en-US" altLang="zh-CN" sz="1600" dirty="0">
                <a:latin typeface="Arial" charset="0"/>
                <a:ea typeface="黑体" charset="0"/>
              </a:rPr>
              <a:t> Scale Image </a:t>
            </a:r>
            <a:r>
              <a:rPr lang="en-US" altLang="zh-CN" sz="1600" dirty="0" err="1">
                <a:latin typeface="Arial" charset="0"/>
                <a:ea typeface="黑体" charset="0"/>
              </a:rPr>
              <a:t>或是Grey</a:t>
            </a:r>
            <a:r>
              <a:rPr lang="en-US" altLang="zh-CN" sz="1600" dirty="0">
                <a:latin typeface="Arial" charset="0"/>
                <a:ea typeface="黑体" charset="0"/>
              </a:rPr>
              <a:t> Scale Image，又称灰阶图。把白色与黑色之间按对数关系分为若干等级，称为灰度。</a:t>
            </a:r>
            <a:r>
              <a:rPr lang="en-US" altLang="zh-CN" sz="1600" b="1" dirty="0">
                <a:solidFill>
                  <a:srgbClr val="CC0099"/>
                </a:solidFill>
                <a:latin typeface="Arial" charset="0"/>
                <a:ea typeface="黑体" charset="0"/>
              </a:rPr>
              <a:t>灰度分为256阶</a:t>
            </a:r>
            <a:r>
              <a:rPr lang="en-US" altLang="zh-CN" sz="1600" dirty="0">
                <a:latin typeface="Arial" charset="0"/>
                <a:ea typeface="黑体" charset="0"/>
              </a:rPr>
              <a:t>。</a:t>
            </a:r>
          </a:p>
          <a:p>
            <a:pPr algn="just" eaLnBrk="1" hangingPunct="1">
              <a:lnSpc>
                <a:spcPct val="100000"/>
              </a:lnSpc>
              <a:defRPr/>
            </a:pPr>
            <a:r>
              <a:rPr lang="en-US" altLang="zh-CN" sz="1600" b="1" dirty="0" err="1">
                <a:solidFill>
                  <a:srgbClr val="CC0099"/>
                </a:solidFill>
                <a:latin typeface="Arial" charset="0"/>
                <a:ea typeface="黑体" charset="0"/>
              </a:rPr>
              <a:t>什么叫灰度图？</a:t>
            </a:r>
            <a:r>
              <a:rPr lang="en-US" altLang="zh-CN" sz="1600" dirty="0" err="1">
                <a:latin typeface="Arial" charset="0"/>
                <a:ea typeface="黑体" charset="0"/>
              </a:rPr>
              <a:t>任何颜色都有红、绿、蓝三原色组成，假如原来某点的颜色为RGB</a:t>
            </a:r>
            <a:r>
              <a:rPr lang="en-US" altLang="zh-CN" sz="1600" dirty="0">
                <a:latin typeface="Arial" charset="0"/>
                <a:ea typeface="黑体" charset="0"/>
              </a:rPr>
              <a:t>(R，G，B)，那么，我们可以通过下面几种方法，将其转换为灰度：</a:t>
            </a:r>
          </a:p>
          <a:p>
            <a:pPr algn="just" eaLnBrk="1" hangingPunct="1">
              <a:lnSpc>
                <a:spcPct val="100000"/>
              </a:lnSpc>
              <a:defRPr/>
            </a:pPr>
            <a:r>
              <a:rPr lang="en-US" altLang="zh-CN" sz="1600" dirty="0">
                <a:latin typeface="Arial" charset="0"/>
                <a:ea typeface="黑体" charset="0"/>
              </a:rPr>
              <a:t>1</a:t>
            </a:r>
            <a:r>
              <a:rPr lang="en-US" altLang="zh-CN" sz="1600" b="1" dirty="0">
                <a:solidFill>
                  <a:srgbClr val="CC0099"/>
                </a:solidFill>
                <a:latin typeface="Arial" charset="0"/>
                <a:ea typeface="黑体" charset="0"/>
              </a:rPr>
              <a:t>.浮点算法：Gray=R*0.3+G*0.59+B*0.11</a:t>
            </a:r>
            <a:endParaRPr lang="en-US" altLang="zh-CN" sz="1600" dirty="0">
              <a:latin typeface="Arial" charset="0"/>
              <a:ea typeface="黑体" charset="0"/>
            </a:endParaRPr>
          </a:p>
          <a:p>
            <a:pPr algn="just" eaLnBrk="1" hangingPunct="1">
              <a:lnSpc>
                <a:spcPct val="100000"/>
              </a:lnSpc>
              <a:defRPr/>
            </a:pPr>
            <a:r>
              <a:rPr lang="en-US" altLang="zh-CN" sz="1600" dirty="0">
                <a:latin typeface="Arial" charset="0"/>
                <a:ea typeface="黑体" charset="0"/>
              </a:rPr>
              <a:t>2.整数方法：Gray=(R*30+G*59+B*11)/100</a:t>
            </a:r>
          </a:p>
          <a:p>
            <a:pPr algn="just" eaLnBrk="1" hangingPunct="1">
              <a:lnSpc>
                <a:spcPct val="100000"/>
              </a:lnSpc>
              <a:defRPr/>
            </a:pPr>
            <a:r>
              <a:rPr lang="en-US" altLang="zh-CN" sz="1600" dirty="0">
                <a:latin typeface="Arial" charset="0"/>
                <a:ea typeface="黑体" charset="0"/>
              </a:rPr>
              <a:t>3.移位方法：Gray =(R*76+G*151+B*28)&gt;&gt;8;</a:t>
            </a:r>
          </a:p>
          <a:p>
            <a:pPr algn="just" eaLnBrk="1" hangingPunct="1">
              <a:lnSpc>
                <a:spcPct val="100000"/>
              </a:lnSpc>
              <a:defRPr/>
            </a:pPr>
            <a:r>
              <a:rPr lang="en-US" altLang="zh-CN" sz="1600" dirty="0">
                <a:latin typeface="Arial" charset="0"/>
                <a:ea typeface="黑体" charset="0"/>
              </a:rPr>
              <a:t>4.平均值法：Gray=（R+G+B）/3;</a:t>
            </a:r>
          </a:p>
          <a:p>
            <a:pPr algn="just" eaLnBrk="1" hangingPunct="1">
              <a:lnSpc>
                <a:spcPct val="100000"/>
              </a:lnSpc>
              <a:defRPr/>
            </a:pPr>
            <a:r>
              <a:rPr lang="en-US" altLang="zh-CN" sz="1600" dirty="0">
                <a:latin typeface="Arial" charset="0"/>
                <a:ea typeface="黑体" charset="0"/>
              </a:rPr>
              <a:t>5.仅取绿色：Gray=G；</a:t>
            </a:r>
          </a:p>
          <a:p>
            <a:pPr algn="just" eaLnBrk="1" hangingPunct="1">
              <a:lnSpc>
                <a:spcPct val="100000"/>
              </a:lnSpc>
              <a:defRPr/>
            </a:pPr>
            <a:r>
              <a:rPr lang="en-US" altLang="zh-CN" sz="1600" dirty="0" err="1">
                <a:latin typeface="Arial" charset="0"/>
                <a:ea typeface="黑体" charset="0"/>
              </a:rPr>
              <a:t>通过上述任一种方法求得Gray后，将原来的RGB</a:t>
            </a:r>
            <a:r>
              <a:rPr lang="en-US" altLang="zh-CN" sz="1600" dirty="0">
                <a:latin typeface="Arial" charset="0"/>
                <a:ea typeface="黑体" charset="0"/>
              </a:rPr>
              <a:t>(R,G,B)</a:t>
            </a:r>
            <a:r>
              <a:rPr lang="en-US" altLang="zh-CN" sz="1600" dirty="0" err="1">
                <a:latin typeface="Arial" charset="0"/>
                <a:ea typeface="黑体" charset="0"/>
              </a:rPr>
              <a:t>中的R,G,B统一用Gray替换，形成新的颜色RGB</a:t>
            </a:r>
            <a:r>
              <a:rPr lang="en-US" altLang="zh-CN" sz="1600" dirty="0">
                <a:latin typeface="Arial" charset="0"/>
                <a:ea typeface="黑体" charset="0"/>
              </a:rPr>
              <a:t>(</a:t>
            </a:r>
            <a:r>
              <a:rPr lang="en-US" altLang="zh-CN" sz="1600" dirty="0" err="1">
                <a:latin typeface="Arial" charset="0"/>
                <a:ea typeface="黑体" charset="0"/>
              </a:rPr>
              <a:t>Gray,Gray,Gray</a:t>
            </a:r>
            <a:r>
              <a:rPr lang="en-US" altLang="zh-CN" sz="1600" dirty="0">
                <a:latin typeface="Arial" charset="0"/>
                <a:ea typeface="黑体" charset="0"/>
              </a:rPr>
              <a:t>)，</a:t>
            </a:r>
            <a:r>
              <a:rPr lang="en-US" altLang="zh-CN" sz="1600" dirty="0" err="1">
                <a:latin typeface="Arial" charset="0"/>
                <a:ea typeface="黑体" charset="0"/>
              </a:rPr>
              <a:t>用它替换原来的RGB</a:t>
            </a:r>
            <a:r>
              <a:rPr lang="en-US" altLang="zh-CN" sz="1600" dirty="0">
                <a:latin typeface="Arial" charset="0"/>
                <a:ea typeface="黑体" charset="0"/>
              </a:rPr>
              <a:t>(R,G,B)就是灰度图了。</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3.2.2 RGB图像转换为索引图像</a:t>
            </a:r>
          </a:p>
        </p:txBody>
      </p:sp>
      <p:sp>
        <p:nvSpPr>
          <p:cNvPr id="36866"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中，将真彩色图像转换成为索引图像直接调用函数</a:t>
            </a:r>
            <a:r>
              <a:rPr lang="en-US" altLang="zh-CN" sz="1800">
                <a:latin typeface="Arial" charset="0"/>
                <a:ea typeface="黑体" charset="0"/>
              </a:rPr>
              <a:t>rgb2ind ( )</a:t>
            </a:r>
            <a:r>
              <a:rPr lang="zh-CN" altLang="en-US" sz="1800">
                <a:latin typeface="Arial" charset="0"/>
                <a:ea typeface="黑体" charset="0"/>
              </a:rPr>
              <a:t>。在早期的</a:t>
            </a:r>
            <a:r>
              <a:rPr lang="en-US" altLang="zh-CN" sz="1800">
                <a:latin typeface="Arial" charset="0"/>
                <a:ea typeface="黑体" charset="0"/>
              </a:rPr>
              <a:t>MATLAB</a:t>
            </a:r>
            <a:r>
              <a:rPr lang="zh-CN" altLang="en-US" sz="1800">
                <a:latin typeface="Arial" charset="0"/>
                <a:ea typeface="黑体" charset="0"/>
              </a:rPr>
              <a:t>版本中有大致四种转换方法：直接法、均匀量化法、最小方差量化法和颜色表近似法，最新的</a:t>
            </a:r>
            <a:r>
              <a:rPr lang="en-US" altLang="zh-CN" sz="1800">
                <a:latin typeface="Arial" charset="0"/>
                <a:ea typeface="黑体" charset="0"/>
              </a:rPr>
              <a:t>MATLAB</a:t>
            </a:r>
            <a:r>
              <a:rPr lang="zh-CN" altLang="en-US" sz="1800">
                <a:latin typeface="Arial" charset="0"/>
                <a:ea typeface="黑体" charset="0"/>
              </a:rPr>
              <a:t>版本（如</a:t>
            </a:r>
            <a:r>
              <a:rPr lang="en-US" altLang="zh-CN" sz="1800">
                <a:latin typeface="Arial" charset="0"/>
                <a:ea typeface="黑体" charset="0"/>
              </a:rPr>
              <a:t>MATLAB</a:t>
            </a:r>
            <a:r>
              <a:rPr lang="zh-CN" altLang="en-US" sz="1800">
                <a:latin typeface="Arial" charset="0"/>
                <a:ea typeface="黑体" charset="0"/>
              </a:rPr>
              <a:t> </a:t>
            </a:r>
            <a:r>
              <a:rPr lang="en-US" altLang="zh-CN" sz="1800">
                <a:latin typeface="Arial" charset="0"/>
                <a:ea typeface="黑体" charset="0"/>
              </a:rPr>
              <a:t>R2010a</a:t>
            </a:r>
            <a:r>
              <a:rPr lang="zh-CN" altLang="en-US" sz="1800">
                <a:latin typeface="Arial" charset="0"/>
                <a:ea typeface="黑体" charset="0"/>
              </a:rPr>
              <a:t>）中只有后三种转换方法。除此之外，在函数</a:t>
            </a:r>
            <a:r>
              <a:rPr lang="en-US" altLang="zh-CN" sz="1800">
                <a:latin typeface="Arial" charset="0"/>
                <a:ea typeface="黑体" charset="0"/>
              </a:rPr>
              <a:t>rgb2ind ( )</a:t>
            </a:r>
            <a:r>
              <a:rPr lang="zh-CN" altLang="en-US" sz="1800">
                <a:latin typeface="Arial" charset="0"/>
                <a:ea typeface="黑体" charset="0"/>
              </a:rPr>
              <a:t>还可以输入参数项</a:t>
            </a:r>
            <a:r>
              <a:rPr lang="en-US" altLang="zh-CN" sz="1800">
                <a:latin typeface="Arial" charset="0"/>
                <a:ea typeface="黑体" charset="0"/>
              </a:rPr>
              <a:t>dither_option</a:t>
            </a:r>
            <a:r>
              <a:rPr lang="zh-CN" altLang="en-US" sz="1800">
                <a:latin typeface="Arial" charset="0"/>
                <a:ea typeface="黑体" charset="0"/>
              </a:rPr>
              <a:t>，其表示是否使用抖动。</a:t>
            </a:r>
          </a:p>
          <a:p>
            <a:pPr algn="just" eaLnBrk="1" hangingPunct="1">
              <a:lnSpc>
                <a:spcPct val="120000"/>
              </a:lnSpc>
            </a:pPr>
            <a:r>
              <a:rPr lang="en-US" altLang="zh-CN" sz="1800">
                <a:latin typeface="Arial" charset="0"/>
                <a:ea typeface="黑体" charset="0"/>
              </a:rPr>
              <a:t>3-3</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3.2.3灰度图像转换为索引图像</a:t>
            </a:r>
          </a:p>
        </p:txBody>
      </p:sp>
      <p:sp>
        <p:nvSpPr>
          <p:cNvPr id="38914"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中，灰度图像是一个二维数组矩阵，而索引图像不仅包括一个二维的数组矩阵，还包括一个</a:t>
            </a:r>
            <a:r>
              <a:rPr lang="en-US" altLang="zh-CN" sz="1800">
                <a:latin typeface="Arial" charset="0"/>
                <a:ea typeface="黑体" charset="0"/>
              </a:rPr>
              <a:t>M×3</a:t>
            </a:r>
            <a:r>
              <a:rPr lang="zh-CN" altLang="en-US" sz="1800">
                <a:latin typeface="Arial" charset="0"/>
                <a:ea typeface="黑体" charset="0"/>
              </a:rPr>
              <a:t>的颜色映射表。所以要想将灰度图像转换成为索引图像，则必须生成对应的颜色映射表。在</a:t>
            </a:r>
            <a:r>
              <a:rPr lang="en-US" altLang="zh-CN" sz="1800">
                <a:latin typeface="Arial" charset="0"/>
                <a:ea typeface="黑体" charset="0"/>
              </a:rPr>
              <a:t>MATLAB</a:t>
            </a:r>
            <a:r>
              <a:rPr lang="zh-CN" altLang="en-US" sz="1800">
                <a:latin typeface="Arial" charset="0"/>
                <a:ea typeface="黑体" charset="0"/>
              </a:rPr>
              <a:t>中可以直接调用函数</a:t>
            </a:r>
            <a:r>
              <a:rPr lang="en-US" altLang="zh-CN" sz="1800">
                <a:latin typeface="Arial" charset="0"/>
                <a:ea typeface="黑体" charset="0"/>
              </a:rPr>
              <a:t>gray2ind( )</a:t>
            </a:r>
            <a:r>
              <a:rPr lang="zh-CN" altLang="en-US" sz="1800">
                <a:latin typeface="Arial" charset="0"/>
                <a:ea typeface="黑体" charset="0"/>
              </a:rPr>
              <a:t>来实现图像转换。其调用格式如下：</a:t>
            </a:r>
            <a:endParaRPr lang="zh-CN" sz="1800">
              <a:latin typeface="Arial" charset="0"/>
              <a:ea typeface="黑体" charset="0"/>
            </a:endParaRPr>
          </a:p>
          <a:p>
            <a:pPr algn="just" eaLnBrk="1" hangingPunct="1">
              <a:lnSpc>
                <a:spcPct val="120000"/>
              </a:lnSpc>
            </a:pPr>
            <a:r>
              <a:rPr lang="en-US" altLang="zh-CN" sz="1800">
                <a:latin typeface="Arial" charset="0"/>
                <a:ea typeface="黑体" charset="0"/>
              </a:rPr>
              <a:t>[X,map]=</a:t>
            </a:r>
            <a:r>
              <a:rPr lang="en-US" altLang="zh-CN" sz="1800" b="1">
                <a:solidFill>
                  <a:srgbClr val="FF0000"/>
                </a:solidFill>
                <a:latin typeface="Arial" charset="0"/>
                <a:ea typeface="黑体" charset="0"/>
              </a:rPr>
              <a:t>gray2ind</a:t>
            </a:r>
            <a:r>
              <a:rPr lang="en-US" altLang="zh-CN" sz="1800">
                <a:latin typeface="Arial" charset="0"/>
                <a:ea typeface="黑体" charset="0"/>
              </a:rPr>
              <a:t>(I,n)</a:t>
            </a:r>
            <a:r>
              <a:rPr lang="zh-CN" altLang="en-US" sz="1800">
                <a:latin typeface="Arial" charset="0"/>
                <a:ea typeface="黑体" charset="0"/>
              </a:rPr>
              <a:t>：该函数是将灰度图像</a:t>
            </a:r>
            <a:r>
              <a:rPr lang="en-US" altLang="zh-CN" sz="1800">
                <a:latin typeface="Arial" charset="0"/>
                <a:ea typeface="黑体" charset="0"/>
              </a:rPr>
              <a:t>I</a:t>
            </a:r>
            <a:r>
              <a:rPr lang="zh-CN" altLang="en-US" sz="1800">
                <a:latin typeface="Arial" charset="0"/>
                <a:ea typeface="黑体" charset="0"/>
              </a:rPr>
              <a:t>转换为索引图像，其中</a:t>
            </a:r>
            <a:r>
              <a:rPr lang="en-US" altLang="zh-CN" sz="1800">
                <a:latin typeface="Arial" charset="0"/>
                <a:ea typeface="黑体" charset="0"/>
              </a:rPr>
              <a:t>I</a:t>
            </a:r>
            <a:r>
              <a:rPr lang="zh-CN" altLang="en-US" sz="1800">
                <a:latin typeface="Arial" charset="0"/>
                <a:ea typeface="黑体" charset="0"/>
              </a:rPr>
              <a:t>指的是原灰度图像，</a:t>
            </a:r>
            <a:r>
              <a:rPr lang="en-US" altLang="zh-CN" sz="1800">
                <a:latin typeface="Arial" charset="0"/>
                <a:ea typeface="黑体" charset="0"/>
              </a:rPr>
              <a:t>n</a:t>
            </a:r>
            <a:r>
              <a:rPr lang="zh-CN" altLang="en-US" sz="1800">
                <a:latin typeface="Arial" charset="0"/>
                <a:ea typeface="黑体" charset="0"/>
              </a:rPr>
              <a:t>是灰度级数，默认值为</a:t>
            </a:r>
            <a:r>
              <a:rPr lang="en-US" altLang="zh-CN" sz="1800">
                <a:latin typeface="Arial" charset="0"/>
                <a:ea typeface="黑体" charset="0"/>
              </a:rPr>
              <a:t>64</a:t>
            </a:r>
            <a:r>
              <a:rPr lang="zh-CN" altLang="en-US" sz="1800">
                <a:latin typeface="Arial" charset="0"/>
                <a:ea typeface="黑体" charset="0"/>
              </a:rPr>
              <a:t>，</a:t>
            </a:r>
            <a:r>
              <a:rPr lang="en-US" altLang="zh-CN" sz="1800">
                <a:latin typeface="Arial" charset="0"/>
                <a:ea typeface="黑体" charset="0"/>
              </a:rPr>
              <a:t>[X,map]</a:t>
            </a:r>
            <a:r>
              <a:rPr lang="zh-CN" altLang="en-US" sz="1800">
                <a:latin typeface="Arial" charset="0"/>
                <a:ea typeface="黑体" charset="0"/>
              </a:rPr>
              <a:t>对应转换后的索引图像，</a:t>
            </a:r>
            <a:r>
              <a:rPr lang="en-US" altLang="zh-CN" sz="1800">
                <a:latin typeface="Arial" charset="0"/>
                <a:ea typeface="黑体" charset="0"/>
              </a:rPr>
              <a:t>map</a:t>
            </a:r>
            <a:r>
              <a:rPr lang="zh-CN" altLang="en-US" sz="1800">
                <a:latin typeface="Arial" charset="0"/>
                <a:ea typeface="黑体" charset="0"/>
              </a:rPr>
              <a:t>中对应的颜色值为颜色图</a:t>
            </a:r>
            <a:r>
              <a:rPr lang="en-US" altLang="zh-CN" sz="1800">
                <a:latin typeface="Arial" charset="0"/>
                <a:ea typeface="黑体" charset="0"/>
              </a:rPr>
              <a:t>gray(n)</a:t>
            </a:r>
            <a:r>
              <a:rPr lang="zh-CN" altLang="en-US" sz="1800">
                <a:latin typeface="Arial" charset="0"/>
                <a:ea typeface="黑体" charset="0"/>
              </a:rPr>
              <a:t>中的颜色值。</a:t>
            </a:r>
            <a:endParaRPr lang="zh-CN" sz="1800">
              <a:latin typeface="Arial" charset="0"/>
              <a:ea typeface="黑体" charset="0"/>
            </a:endParaRPr>
          </a:p>
          <a:p>
            <a:pPr algn="just" eaLnBrk="1" hangingPunct="1">
              <a:lnSpc>
                <a:spcPct val="120000"/>
              </a:lnSpc>
            </a:pPr>
            <a:r>
              <a:rPr lang="en-US" altLang="zh-CN" sz="1800" b="1">
                <a:solidFill>
                  <a:srgbClr val="FF0000"/>
                </a:solidFill>
                <a:latin typeface="Arial" charset="0"/>
                <a:ea typeface="黑体" charset="0"/>
              </a:rPr>
              <a:t>[X,map]=gray2ind(BW,n)：</a:t>
            </a:r>
            <a:r>
              <a:rPr lang="zh-CN" altLang="en-US" sz="1800">
                <a:latin typeface="Arial" charset="0"/>
                <a:ea typeface="黑体" charset="0"/>
              </a:rPr>
              <a:t>该函数是将二值图像</a:t>
            </a:r>
            <a:r>
              <a:rPr lang="en-US" altLang="zh-CN" sz="1800">
                <a:latin typeface="Arial" charset="0"/>
                <a:ea typeface="黑体" charset="0"/>
              </a:rPr>
              <a:t>BW</a:t>
            </a:r>
            <a:r>
              <a:rPr lang="zh-CN" altLang="en-US" sz="1800">
                <a:latin typeface="Arial" charset="0"/>
                <a:ea typeface="黑体" charset="0"/>
              </a:rPr>
              <a:t>转换为索引图像，其中</a:t>
            </a:r>
            <a:r>
              <a:rPr lang="en-US" altLang="zh-CN" sz="1800" b="1">
                <a:solidFill>
                  <a:srgbClr val="FF0000"/>
                </a:solidFill>
                <a:latin typeface="Arial" charset="0"/>
                <a:ea typeface="黑体" charset="0"/>
              </a:rPr>
              <a:t>BW</a:t>
            </a:r>
            <a:r>
              <a:rPr lang="zh-CN" altLang="en-US" sz="1800">
                <a:latin typeface="Arial" charset="0"/>
                <a:ea typeface="黑体" charset="0"/>
              </a:rPr>
              <a:t>指的是二值图像，</a:t>
            </a:r>
            <a:r>
              <a:rPr lang="en-US" altLang="zh-CN" sz="1800" b="1">
                <a:solidFill>
                  <a:srgbClr val="FF0000"/>
                </a:solidFill>
                <a:latin typeface="Arial" charset="0"/>
                <a:ea typeface="黑体" charset="0"/>
              </a:rPr>
              <a:t>n</a:t>
            </a:r>
            <a:r>
              <a:rPr lang="zh-CN" altLang="en-US" sz="1800">
                <a:latin typeface="Arial" charset="0"/>
                <a:ea typeface="黑体" charset="0"/>
              </a:rPr>
              <a:t>是灰度级数，默认值为</a:t>
            </a:r>
            <a:r>
              <a:rPr lang="en-US" altLang="zh-CN" sz="1800" b="1">
                <a:solidFill>
                  <a:srgbClr val="FF0000"/>
                </a:solidFill>
                <a:latin typeface="Arial" charset="0"/>
                <a:ea typeface="黑体" charset="0"/>
              </a:rPr>
              <a:t>2</a:t>
            </a:r>
            <a:r>
              <a:rPr lang="zh-CN" altLang="en-US" sz="1800">
                <a:latin typeface="Arial" charset="0"/>
                <a:ea typeface="黑体" charset="0"/>
              </a:rPr>
              <a:t>，</a:t>
            </a:r>
            <a:r>
              <a:rPr lang="en-US" altLang="zh-CN" sz="1800">
                <a:latin typeface="Arial" charset="0"/>
                <a:ea typeface="黑体" charset="0"/>
              </a:rPr>
              <a:t>[X,map]</a:t>
            </a:r>
            <a:r>
              <a:rPr lang="zh-CN" altLang="en-US" sz="1800">
                <a:latin typeface="Arial" charset="0"/>
                <a:ea typeface="黑体" charset="0"/>
              </a:rPr>
              <a:t>对应转换后的索引图像，</a:t>
            </a:r>
            <a:r>
              <a:rPr lang="en-US" altLang="zh-CN" sz="1800">
                <a:latin typeface="Arial" charset="0"/>
                <a:ea typeface="黑体" charset="0"/>
              </a:rPr>
              <a:t>map</a:t>
            </a:r>
            <a:r>
              <a:rPr lang="zh-CN" altLang="en-US" sz="1800">
                <a:latin typeface="Arial" charset="0"/>
                <a:ea typeface="黑体" charset="0"/>
              </a:rPr>
              <a:t>中对应的颜色值为颜色图</a:t>
            </a:r>
            <a:r>
              <a:rPr lang="en-US" altLang="zh-CN" sz="1800">
                <a:latin typeface="Arial" charset="0"/>
                <a:ea typeface="黑体" charset="0"/>
              </a:rPr>
              <a:t>gray(n)</a:t>
            </a:r>
            <a:r>
              <a:rPr lang="zh-CN" altLang="en-US" sz="1800">
                <a:latin typeface="Arial" charset="0"/>
                <a:ea typeface="黑体" charset="0"/>
              </a:rPr>
              <a:t>中的颜色值。二值图像实际上也是灰度图像，只是其灰度级为</a:t>
            </a:r>
            <a:r>
              <a:rPr lang="en-US" altLang="zh-CN" sz="1800">
                <a:latin typeface="Arial" charset="0"/>
                <a:ea typeface="黑体" charset="0"/>
              </a:rPr>
              <a:t>2 </a:t>
            </a:r>
            <a:r>
              <a:rPr lang="zh-CN" altLang="en-US" sz="1800">
                <a:latin typeface="Arial" charset="0"/>
                <a:ea typeface="黑体" charset="0"/>
              </a:rPr>
              <a:t>而已</a:t>
            </a:r>
            <a:endParaRPr lang="en-US" altLang="zh-CN" sz="1800">
              <a:latin typeface="Arial" charset="0"/>
              <a:ea typeface="黑体" charset="0"/>
            </a:endParaRPr>
          </a:p>
        </p:txBody>
      </p:sp>
    </p:spTree>
    <p:custDataLst>
      <p:tags r:id="rId1"/>
    </p:custData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rPr>
              <a:t>3.1</a:t>
            </a:r>
            <a:r>
              <a:rPr lang="zh-CN" altLang="en-US">
                <a:solidFill>
                  <a:srgbClr val="385723"/>
                </a:solidFill>
                <a:latin typeface="Arial" charset="0"/>
                <a:ea typeface="黑体" charset="0"/>
              </a:rPr>
              <a:t>图像处理工具箱</a:t>
            </a:r>
          </a:p>
        </p:txBody>
      </p:sp>
      <p:sp>
        <p:nvSpPr>
          <p:cNvPr id="16386"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中，所提供的工具箱种类是非常多的，包含的应用领域非常广阔，例如</a:t>
            </a:r>
            <a:r>
              <a:rPr lang="en-US" altLang="zh-CN" sz="1800">
                <a:latin typeface="Arial" charset="0"/>
                <a:ea typeface="黑体" charset="0"/>
              </a:rPr>
              <a:t>Control System Toolbox</a:t>
            </a:r>
            <a:r>
              <a:rPr lang="zh-CN" altLang="en-US" sz="1800">
                <a:latin typeface="Arial" charset="0"/>
                <a:ea typeface="黑体" charset="0"/>
              </a:rPr>
              <a:t>（系统控制工具箱）、</a:t>
            </a:r>
            <a:r>
              <a:rPr lang="en-US" altLang="zh-CN" sz="1800">
                <a:latin typeface="Arial" charset="0"/>
                <a:ea typeface="黑体" charset="0"/>
              </a:rPr>
              <a:t>Database</a:t>
            </a:r>
            <a:r>
              <a:rPr lang="zh-CN" altLang="en-US" sz="1800">
                <a:latin typeface="Arial" charset="0"/>
                <a:ea typeface="黑体" charset="0"/>
              </a:rPr>
              <a:t> </a:t>
            </a:r>
            <a:r>
              <a:rPr lang="en-US" altLang="zh-CN" sz="1800">
                <a:latin typeface="Arial" charset="0"/>
                <a:ea typeface="黑体" charset="0"/>
              </a:rPr>
              <a:t>Toolbox</a:t>
            </a:r>
            <a:r>
              <a:rPr lang="zh-CN" altLang="en-US" sz="1800">
                <a:latin typeface="Arial" charset="0"/>
                <a:ea typeface="黑体" charset="0"/>
              </a:rPr>
              <a:t>（数据库工具箱）、</a:t>
            </a:r>
            <a:r>
              <a:rPr lang="en-US" altLang="zh-CN" sz="1800">
                <a:latin typeface="Arial" charset="0"/>
                <a:ea typeface="黑体" charset="0"/>
              </a:rPr>
              <a:t>Filter Design Toolbox</a:t>
            </a:r>
            <a:r>
              <a:rPr lang="zh-CN" altLang="en-US" sz="1800">
                <a:latin typeface="Arial" charset="0"/>
                <a:ea typeface="黑体" charset="0"/>
              </a:rPr>
              <a:t>（滤波器设计工具箱）、</a:t>
            </a:r>
            <a:r>
              <a:rPr lang="en-US" altLang="zh-CN" sz="1800">
                <a:latin typeface="Arial" charset="0"/>
                <a:ea typeface="黑体" charset="0"/>
              </a:rPr>
              <a:t>Signal Processing Toolbox</a:t>
            </a:r>
            <a:r>
              <a:rPr lang="zh-CN" altLang="en-US" sz="1800">
                <a:latin typeface="Arial" charset="0"/>
                <a:ea typeface="黑体" charset="0"/>
              </a:rPr>
              <a:t>（信号处理工具箱）等，利用这些工具箱用户可以非常方便地实现所需要的计算、分析、处理等功能。本书主要是介绍</a:t>
            </a:r>
            <a:r>
              <a:rPr lang="en-US" altLang="zh-CN" sz="1800">
                <a:latin typeface="Arial" charset="0"/>
                <a:ea typeface="黑体" charset="0"/>
              </a:rPr>
              <a:t>MATLAB</a:t>
            </a:r>
            <a:r>
              <a:rPr lang="zh-CN" altLang="en-US" sz="1800">
                <a:latin typeface="Arial" charset="0"/>
                <a:ea typeface="黑体" charset="0"/>
              </a:rPr>
              <a:t>与图像处理的相关操作，在</a:t>
            </a:r>
            <a:r>
              <a:rPr lang="en-US" altLang="zh-CN" sz="1800">
                <a:latin typeface="Arial" charset="0"/>
                <a:ea typeface="黑体" charset="0"/>
              </a:rPr>
              <a:t>MATLAB</a:t>
            </a:r>
            <a:r>
              <a:rPr lang="zh-CN" altLang="en-US" sz="1800">
                <a:latin typeface="Arial" charset="0"/>
                <a:ea typeface="黑体" charset="0"/>
              </a:rPr>
              <a:t>中也提供了与图像处理相关的工具箱</a:t>
            </a:r>
            <a:r>
              <a:rPr lang="en-US" altLang="zh-CN" sz="1800">
                <a:latin typeface="Arial" charset="0"/>
                <a:ea typeface="黑体" charset="0"/>
              </a:rPr>
              <a:t>——Image Processing Toolbox</a:t>
            </a:r>
            <a:r>
              <a:rPr lang="zh-CN" altLang="en-US" sz="1800">
                <a:latin typeface="Arial" charset="0"/>
                <a:ea typeface="黑体" charset="0"/>
              </a:rPr>
              <a:t>（图像处理工具箱）。下面具体介绍</a:t>
            </a:r>
            <a:r>
              <a:rPr lang="en-US" altLang="zh-CN" sz="1800">
                <a:latin typeface="Arial" charset="0"/>
                <a:ea typeface="黑体" charset="0"/>
              </a:rPr>
              <a:t>MATLAB</a:t>
            </a:r>
            <a:r>
              <a:rPr lang="zh-CN" altLang="en-US" sz="1800">
                <a:latin typeface="Arial" charset="0"/>
                <a:ea typeface="黑体" charset="0"/>
              </a:rPr>
              <a:t>中的图像处理工具箱的相关内容。</a:t>
            </a:r>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3.2.4索引图像转换为灰度图像</a:t>
            </a:r>
          </a:p>
        </p:txBody>
      </p:sp>
      <p:sp>
        <p:nvSpPr>
          <p:cNvPr id="39938"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利用函数</a:t>
            </a:r>
            <a:r>
              <a:rPr lang="en-US" altLang="zh-CN" sz="1800">
                <a:latin typeface="Arial" charset="0"/>
                <a:ea typeface="黑体" charset="0"/>
              </a:rPr>
              <a:t>gray2ind( )</a:t>
            </a:r>
            <a:r>
              <a:rPr lang="zh-CN" altLang="en-US" sz="1800">
                <a:latin typeface="Arial" charset="0"/>
                <a:ea typeface="黑体" charset="0"/>
              </a:rPr>
              <a:t>可以将灰度图像转换为索引图像，同样，索引图像也是可以转换成为灰度图像的，在</a:t>
            </a:r>
            <a:r>
              <a:rPr lang="en-US" altLang="zh-CN" sz="1800">
                <a:latin typeface="Arial" charset="0"/>
                <a:ea typeface="黑体" charset="0"/>
              </a:rPr>
              <a:t>MATLAB</a:t>
            </a:r>
            <a:r>
              <a:rPr lang="zh-CN" altLang="en-US" sz="1800">
                <a:latin typeface="Arial" charset="0"/>
                <a:ea typeface="黑体" charset="0"/>
              </a:rPr>
              <a:t>中直接调用函数</a:t>
            </a:r>
            <a:r>
              <a:rPr lang="en-US" altLang="zh-CN" sz="1800">
                <a:latin typeface="Arial" charset="0"/>
                <a:ea typeface="黑体" charset="0"/>
              </a:rPr>
              <a:t>ind2gray( )</a:t>
            </a:r>
            <a:r>
              <a:rPr lang="zh-CN" altLang="en-US" sz="1800">
                <a:latin typeface="Arial" charset="0"/>
                <a:ea typeface="黑体" charset="0"/>
              </a:rPr>
              <a:t>即可实现，其调用格式如下：</a:t>
            </a:r>
          </a:p>
          <a:p>
            <a:pPr algn="just" eaLnBrk="1" hangingPunct="1">
              <a:lnSpc>
                <a:spcPct val="120000"/>
              </a:lnSpc>
            </a:pPr>
            <a:r>
              <a:rPr lang="en-US" altLang="zh-CN" sz="1800">
                <a:latin typeface="Arial" charset="0"/>
                <a:ea typeface="黑体" charset="0"/>
              </a:rPr>
              <a:t>I=ind2gray(X,map)</a:t>
            </a:r>
            <a:r>
              <a:rPr lang="zh-CN" altLang="en-US" sz="1800">
                <a:latin typeface="Arial" charset="0"/>
                <a:ea typeface="黑体" charset="0"/>
              </a:rPr>
              <a:t>：该函数是将具有颜色映射表</a:t>
            </a:r>
            <a:r>
              <a:rPr lang="en-US" altLang="zh-CN" sz="1800">
                <a:latin typeface="Arial" charset="0"/>
                <a:ea typeface="黑体" charset="0"/>
              </a:rPr>
              <a:t>map</a:t>
            </a:r>
            <a:r>
              <a:rPr lang="zh-CN" altLang="en-US" sz="1800">
                <a:latin typeface="Arial" charset="0"/>
                <a:ea typeface="黑体" charset="0"/>
              </a:rPr>
              <a:t>的索引图像转换为灰度图像，去除了索引图像中的颜色、饱和度信息，保留了图像的亮度信息。其中</a:t>
            </a:r>
            <a:r>
              <a:rPr lang="en-US" altLang="zh-CN" sz="1800">
                <a:latin typeface="Arial" charset="0"/>
                <a:ea typeface="黑体" charset="0"/>
              </a:rPr>
              <a:t>[X,map]</a:t>
            </a:r>
            <a:r>
              <a:rPr lang="zh-CN" altLang="en-US" sz="1800">
                <a:latin typeface="Arial" charset="0"/>
                <a:ea typeface="黑体" charset="0"/>
              </a:rPr>
              <a:t>对应索引图像，</a:t>
            </a:r>
            <a:r>
              <a:rPr lang="en-US" altLang="zh-CN" sz="1800">
                <a:latin typeface="Arial" charset="0"/>
                <a:ea typeface="黑体" charset="0"/>
              </a:rPr>
              <a:t>I</a:t>
            </a:r>
            <a:r>
              <a:rPr lang="zh-CN" altLang="en-US" sz="1800">
                <a:latin typeface="Arial" charset="0"/>
                <a:ea typeface="黑体" charset="0"/>
              </a:rPr>
              <a:t>表示转换后的灰度图像。输入图像的数据类型可以是</a:t>
            </a:r>
            <a:r>
              <a:rPr lang="en-US" altLang="zh-CN" sz="1800">
                <a:latin typeface="Arial" charset="0"/>
                <a:ea typeface="黑体" charset="0"/>
              </a:rPr>
              <a:t>double</a:t>
            </a:r>
            <a:r>
              <a:rPr lang="zh-CN" altLang="en-US" sz="1800">
                <a:latin typeface="Arial" charset="0"/>
                <a:ea typeface="黑体" charset="0"/>
              </a:rPr>
              <a:t>型或</a:t>
            </a:r>
            <a:r>
              <a:rPr lang="en-US" altLang="zh-CN" sz="1800">
                <a:latin typeface="Arial" charset="0"/>
                <a:ea typeface="黑体" charset="0"/>
              </a:rPr>
              <a:t>uint8</a:t>
            </a:r>
            <a:r>
              <a:rPr lang="zh-CN" altLang="en-US" sz="1800">
                <a:latin typeface="Arial" charset="0"/>
                <a:ea typeface="黑体" charset="0"/>
              </a:rPr>
              <a:t>型，但输出为</a:t>
            </a:r>
            <a:r>
              <a:rPr lang="en-US" altLang="zh-CN" sz="1800">
                <a:latin typeface="Arial" charset="0"/>
                <a:ea typeface="黑体" charset="0"/>
              </a:rPr>
              <a:t>double</a:t>
            </a:r>
            <a:r>
              <a:rPr lang="zh-CN" altLang="en-US" sz="1800">
                <a:latin typeface="Arial" charset="0"/>
                <a:ea typeface="黑体" charset="0"/>
              </a:rPr>
              <a:t>型。</a:t>
            </a:r>
          </a:p>
          <a:p>
            <a:pPr algn="just" eaLnBrk="1" hangingPunct="1">
              <a:lnSpc>
                <a:spcPct val="120000"/>
              </a:lnSpc>
            </a:pPr>
            <a:r>
              <a:rPr lang="en-US" altLang="zh-CN" sz="1800">
                <a:latin typeface="Arial" charset="0"/>
                <a:ea typeface="黑体" charset="0"/>
              </a:rPr>
              <a:t>3-6</a:t>
            </a: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3.2.5索引图像转换为RGB图像</a:t>
            </a:r>
          </a:p>
        </p:txBody>
      </p:sp>
      <p:sp>
        <p:nvSpPr>
          <p:cNvPr id="40962"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中，利用函数</a:t>
            </a:r>
            <a:r>
              <a:rPr lang="en-US" altLang="zh-CN" sz="1800">
                <a:latin typeface="Arial" charset="0"/>
                <a:ea typeface="黑体" charset="0"/>
              </a:rPr>
              <a:t>rgb2ind( )</a:t>
            </a:r>
            <a:r>
              <a:rPr lang="zh-CN" altLang="en-US" sz="1800">
                <a:latin typeface="Arial" charset="0"/>
                <a:ea typeface="黑体" charset="0"/>
              </a:rPr>
              <a:t>可以将</a:t>
            </a:r>
            <a:r>
              <a:rPr lang="en-US" altLang="zh-CN" sz="1800">
                <a:latin typeface="Arial" charset="0"/>
                <a:ea typeface="黑体" charset="0"/>
              </a:rPr>
              <a:t>RGB</a:t>
            </a:r>
            <a:r>
              <a:rPr lang="zh-CN" altLang="en-US" sz="1800">
                <a:latin typeface="Arial" charset="0"/>
                <a:ea typeface="黑体" charset="0"/>
              </a:rPr>
              <a:t>图像转换为索引色图像，同样索引图像也可以转换为</a:t>
            </a:r>
            <a:r>
              <a:rPr lang="en-US" altLang="zh-CN" sz="1800">
                <a:latin typeface="Arial" charset="0"/>
                <a:ea typeface="黑体" charset="0"/>
              </a:rPr>
              <a:t>RGB</a:t>
            </a:r>
            <a:r>
              <a:rPr lang="zh-CN" altLang="en-US" sz="1800">
                <a:latin typeface="Arial" charset="0"/>
                <a:ea typeface="黑体" charset="0"/>
              </a:rPr>
              <a:t>图像，利用函数</a:t>
            </a:r>
            <a:r>
              <a:rPr lang="en-US" altLang="zh-CN" sz="1800">
                <a:latin typeface="Arial" charset="0"/>
                <a:ea typeface="黑体" charset="0"/>
              </a:rPr>
              <a:t>ind2rgb( )</a:t>
            </a:r>
            <a:r>
              <a:rPr lang="zh-CN" altLang="en-US" sz="1800">
                <a:latin typeface="Arial" charset="0"/>
                <a:ea typeface="黑体" charset="0"/>
              </a:rPr>
              <a:t>即可实现，其调用格式如下：</a:t>
            </a:r>
          </a:p>
          <a:p>
            <a:pPr algn="just" eaLnBrk="1" hangingPunct="1">
              <a:lnSpc>
                <a:spcPct val="120000"/>
              </a:lnSpc>
            </a:pPr>
            <a:r>
              <a:rPr lang="en-US" altLang="zh-CN" sz="1800">
                <a:latin typeface="Arial" charset="0"/>
                <a:ea typeface="黑体" charset="0"/>
              </a:rPr>
              <a:t>RGB=ind2rgb(X,map)</a:t>
            </a:r>
            <a:r>
              <a:rPr lang="zh-CN" altLang="en-US" sz="1800">
                <a:latin typeface="Arial" charset="0"/>
                <a:ea typeface="黑体" charset="0"/>
              </a:rPr>
              <a:t>：该函数是将索引图像</a:t>
            </a:r>
            <a:r>
              <a:rPr lang="en-US" altLang="zh-CN" sz="1800">
                <a:latin typeface="Arial" charset="0"/>
                <a:ea typeface="黑体" charset="0"/>
              </a:rPr>
              <a:t>[X,map]</a:t>
            </a:r>
            <a:r>
              <a:rPr lang="zh-CN" altLang="en-US" sz="1800">
                <a:latin typeface="Arial" charset="0"/>
                <a:ea typeface="黑体" charset="0"/>
              </a:rPr>
              <a:t>转换为</a:t>
            </a:r>
            <a:r>
              <a:rPr lang="en-US" altLang="zh-CN" sz="1800">
                <a:latin typeface="Arial" charset="0"/>
                <a:ea typeface="黑体" charset="0"/>
              </a:rPr>
              <a:t>RGB</a:t>
            </a:r>
            <a:r>
              <a:rPr lang="zh-CN" altLang="en-US" sz="1800">
                <a:latin typeface="Arial" charset="0"/>
                <a:ea typeface="黑体" charset="0"/>
              </a:rPr>
              <a:t>图像，其中</a:t>
            </a:r>
            <a:r>
              <a:rPr lang="en-US" altLang="zh-CN" sz="1800">
                <a:latin typeface="Arial" charset="0"/>
                <a:ea typeface="黑体" charset="0"/>
              </a:rPr>
              <a:t>[X,map]</a:t>
            </a:r>
            <a:r>
              <a:rPr lang="zh-CN" altLang="en-US" sz="1800">
                <a:latin typeface="Arial" charset="0"/>
                <a:ea typeface="黑体" charset="0"/>
              </a:rPr>
              <a:t>指向索引图像，</a:t>
            </a:r>
            <a:r>
              <a:rPr lang="en-US" altLang="zh-CN" sz="1800">
                <a:latin typeface="Arial" charset="0"/>
                <a:ea typeface="黑体" charset="0"/>
              </a:rPr>
              <a:t>RGB</a:t>
            </a:r>
            <a:r>
              <a:rPr lang="zh-CN" altLang="en-US" sz="1800">
                <a:latin typeface="Arial" charset="0"/>
                <a:ea typeface="黑体" charset="0"/>
              </a:rPr>
              <a:t>指向转换后的真彩色图像。转换过程中形成一个三维数组，然后将索引图像的颜色映射表中的颜色值赋值给三维数组。输入图像的数据类型可以是</a:t>
            </a:r>
            <a:r>
              <a:rPr lang="en-US" altLang="zh-CN" sz="1800">
                <a:latin typeface="Arial" charset="0"/>
                <a:ea typeface="黑体" charset="0"/>
              </a:rPr>
              <a:t>double</a:t>
            </a:r>
            <a:r>
              <a:rPr lang="zh-CN" altLang="en-US" sz="1800">
                <a:latin typeface="Arial" charset="0"/>
                <a:ea typeface="黑体" charset="0"/>
              </a:rPr>
              <a:t>型、</a:t>
            </a:r>
            <a:r>
              <a:rPr lang="en-US" altLang="zh-CN" sz="1800">
                <a:latin typeface="Arial" charset="0"/>
                <a:ea typeface="黑体" charset="0"/>
              </a:rPr>
              <a:t>uint8</a:t>
            </a:r>
            <a:r>
              <a:rPr lang="zh-CN" altLang="en-US" sz="1800">
                <a:latin typeface="Arial" charset="0"/>
                <a:ea typeface="黑体" charset="0"/>
              </a:rPr>
              <a:t>型或</a:t>
            </a:r>
            <a:r>
              <a:rPr lang="en-US" altLang="zh-CN" sz="1800">
                <a:latin typeface="Arial" charset="0"/>
                <a:ea typeface="黑体" charset="0"/>
              </a:rPr>
              <a:t>uint16</a:t>
            </a:r>
            <a:r>
              <a:rPr lang="zh-CN" altLang="en-US" sz="1800">
                <a:latin typeface="Arial" charset="0"/>
                <a:ea typeface="黑体" charset="0"/>
              </a:rPr>
              <a:t>型，输出为</a:t>
            </a:r>
            <a:r>
              <a:rPr lang="en-US" altLang="zh-CN" sz="1800">
                <a:latin typeface="Arial" charset="0"/>
                <a:ea typeface="黑体" charset="0"/>
              </a:rPr>
              <a:t>double</a:t>
            </a:r>
            <a:r>
              <a:rPr lang="zh-CN" altLang="en-US" sz="1800">
                <a:latin typeface="Arial" charset="0"/>
                <a:ea typeface="黑体" charset="0"/>
              </a:rPr>
              <a:t>型。</a:t>
            </a:r>
          </a:p>
          <a:p>
            <a:pPr algn="just" eaLnBrk="1" hangingPunct="1">
              <a:lnSpc>
                <a:spcPct val="120000"/>
              </a:lnSpc>
            </a:pPr>
            <a:r>
              <a:rPr lang="en-US" altLang="zh-CN" sz="1800">
                <a:latin typeface="Arial" charset="0"/>
                <a:ea typeface="黑体" charset="0"/>
              </a:rPr>
              <a:t>3-7</a:t>
            </a: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2"/>
          <p:cNvSpPr>
            <a:spLocks noGrp="1"/>
          </p:cNvSpPr>
          <p:nvPr>
            <p:ph type="title"/>
            <p:custDataLst>
              <p:tags r:id="rId2"/>
            </p:custDataLst>
          </p:nvPr>
        </p:nvSpPr>
        <p:spPr>
          <a:xfrm>
            <a:off x="611188" y="476250"/>
            <a:ext cx="7886700" cy="1325563"/>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3.2.6二值图像的转换</a:t>
            </a:r>
          </a:p>
        </p:txBody>
      </p:sp>
      <p:sp>
        <p:nvSpPr>
          <p:cNvPr id="41986"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中，二值图像中的数据类型实际上是</a:t>
            </a:r>
            <a:r>
              <a:rPr lang="en-US" altLang="zh-CN" sz="1800">
                <a:latin typeface="Arial" charset="0"/>
                <a:ea typeface="黑体" charset="0"/>
              </a:rPr>
              <a:t>logical</a:t>
            </a:r>
            <a:r>
              <a:rPr lang="zh-CN" altLang="en-US" sz="1800">
                <a:latin typeface="Arial" charset="0"/>
                <a:ea typeface="黑体" charset="0"/>
              </a:rPr>
              <a:t>型，’</a:t>
            </a:r>
            <a:r>
              <a:rPr lang="en-US" altLang="zh-CN" sz="1800">
                <a:latin typeface="Arial" charset="0"/>
                <a:ea typeface="黑体" charset="0"/>
              </a:rPr>
              <a:t>0</a:t>
            </a:r>
            <a:r>
              <a:rPr lang="zh-CN" altLang="en-US" sz="1800">
                <a:latin typeface="Arial" charset="0"/>
                <a:ea typeface="黑体" charset="0"/>
              </a:rPr>
              <a:t>’代表黑色、’</a:t>
            </a:r>
            <a:r>
              <a:rPr lang="en-US" altLang="zh-CN" sz="1800">
                <a:latin typeface="Arial" charset="0"/>
                <a:ea typeface="黑体" charset="0"/>
              </a:rPr>
              <a:t>1</a:t>
            </a:r>
            <a:r>
              <a:rPr lang="zh-CN" altLang="en-US" sz="1800">
                <a:latin typeface="Arial" charset="0"/>
                <a:ea typeface="黑体" charset="0"/>
              </a:rPr>
              <a:t>’代表白色，所以二值图像实际上是一幅“黑白”图像。那么，将其他图像转换为二值图像，首先必须规定一个规则：将其他数组中什么数据变为’</a:t>
            </a:r>
            <a:r>
              <a:rPr lang="en-US" altLang="zh-CN" sz="1800">
                <a:latin typeface="Arial" charset="0"/>
                <a:ea typeface="黑体" charset="0"/>
              </a:rPr>
              <a:t>1</a:t>
            </a:r>
            <a:r>
              <a:rPr lang="zh-CN" altLang="en-US" sz="1800">
                <a:latin typeface="Arial" charset="0"/>
                <a:ea typeface="黑体" charset="0"/>
              </a:rPr>
              <a:t>’，什么数据变为’</a:t>
            </a:r>
            <a:r>
              <a:rPr lang="en-US" altLang="zh-CN" sz="1800">
                <a:latin typeface="Arial" charset="0"/>
                <a:ea typeface="黑体" charset="0"/>
              </a:rPr>
              <a:t>0</a:t>
            </a:r>
            <a:r>
              <a:rPr lang="zh-CN" altLang="en-US" sz="1800">
                <a:latin typeface="Arial" charset="0"/>
                <a:ea typeface="黑体" charset="0"/>
              </a:rPr>
              <a:t>’。常用的方法是“阈值法”，它是确定一个阈值，小于阈值就取为’</a:t>
            </a:r>
            <a:r>
              <a:rPr lang="en-US" altLang="zh-CN" sz="1800">
                <a:latin typeface="Arial" charset="0"/>
                <a:ea typeface="黑体" charset="0"/>
              </a:rPr>
              <a:t>0</a:t>
            </a:r>
            <a:r>
              <a:rPr lang="zh-CN" altLang="en-US" sz="1800">
                <a:latin typeface="Arial" charset="0"/>
                <a:ea typeface="黑体" charset="0"/>
              </a:rPr>
              <a:t>’，其他的全部取为’</a:t>
            </a:r>
            <a:r>
              <a:rPr lang="en-US" altLang="zh-CN" sz="1800">
                <a:latin typeface="Arial" charset="0"/>
                <a:ea typeface="黑体" charset="0"/>
              </a:rPr>
              <a:t>1</a:t>
            </a: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中实现这一功能的函数为</a:t>
            </a:r>
            <a:r>
              <a:rPr lang="en-US" altLang="zh-CN" sz="1800">
                <a:latin typeface="Arial" charset="0"/>
                <a:ea typeface="黑体" charset="0"/>
              </a:rPr>
              <a:t>im2bw( )</a:t>
            </a:r>
            <a:r>
              <a:rPr lang="zh-CN" altLang="en-US" sz="1800">
                <a:latin typeface="Arial" charset="0"/>
                <a:ea typeface="黑体" charset="0"/>
              </a:rPr>
              <a:t>，其调用格式根据转换的原图像不同而各有差异。如果输入不是灰度图像，先将其转换为灰度图像，然后通过阈值法转换为二值图像。</a:t>
            </a:r>
          </a:p>
          <a:p>
            <a:pPr algn="just" eaLnBrk="1" hangingPunct="1">
              <a:lnSpc>
                <a:spcPct val="120000"/>
              </a:lnSpc>
            </a:pPr>
            <a:r>
              <a:rPr lang="en-US" altLang="zh-CN" sz="1800">
                <a:latin typeface="Arial" charset="0"/>
                <a:ea typeface="黑体" charset="0"/>
              </a:rPr>
              <a:t>3-8 9 10</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3.2.7数值矩阵转换为灰度图像</a:t>
            </a:r>
          </a:p>
        </p:txBody>
      </p:sp>
      <p:sp>
        <p:nvSpPr>
          <p:cNvPr id="43010"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中，一个数据矩阵就相当于一幅数字图像，只是在数字图像中对应的数组元素必须在一定的取值范围，因此，只要将对应数据矩阵中的元素按一定规律进行转换，就可以将矩阵转换为图像了。在</a:t>
            </a:r>
            <a:r>
              <a:rPr lang="en-US" altLang="zh-CN" sz="1800">
                <a:latin typeface="Arial" charset="0"/>
                <a:ea typeface="黑体" charset="0"/>
              </a:rPr>
              <a:t>MATLAB</a:t>
            </a:r>
            <a:r>
              <a:rPr lang="zh-CN" altLang="en-US" sz="1800">
                <a:latin typeface="Arial" charset="0"/>
                <a:ea typeface="黑体" charset="0"/>
              </a:rPr>
              <a:t>中可以利用函数</a:t>
            </a:r>
            <a:r>
              <a:rPr lang="en-US" altLang="zh-CN" sz="1800">
                <a:latin typeface="Arial" charset="0"/>
                <a:ea typeface="黑体" charset="0"/>
              </a:rPr>
              <a:t>mat2gray( )</a:t>
            </a:r>
            <a:r>
              <a:rPr lang="zh-CN" altLang="en-US" sz="1800">
                <a:latin typeface="Arial" charset="0"/>
                <a:ea typeface="黑体" charset="0"/>
              </a:rPr>
              <a:t>，将一个数据矩阵转换为一幅灰度图像，其调用格式为：</a:t>
            </a:r>
          </a:p>
          <a:p>
            <a:pPr algn="just" eaLnBrk="1" hangingPunct="1">
              <a:lnSpc>
                <a:spcPct val="120000"/>
              </a:lnSpc>
            </a:pPr>
            <a:r>
              <a:rPr lang="en-US" altLang="zh-CN" sz="1800">
                <a:latin typeface="Arial" charset="0"/>
                <a:ea typeface="黑体" charset="0"/>
              </a:rPr>
              <a:t>I=mat2gray(X,[</a:t>
            </a:r>
            <a:r>
              <a:rPr lang="zh-CN" altLang="en-US" sz="1800">
                <a:latin typeface="Arial" charset="0"/>
                <a:ea typeface="黑体" charset="0"/>
              </a:rPr>
              <a:t> </a:t>
            </a:r>
            <a:r>
              <a:rPr lang="en-US" altLang="zh-CN" sz="1800">
                <a:latin typeface="Arial" charset="0"/>
                <a:ea typeface="黑体" charset="0"/>
              </a:rPr>
              <a:t>xmin, xmax])</a:t>
            </a:r>
            <a:r>
              <a:rPr lang="zh-CN" altLang="en-US" sz="1800">
                <a:latin typeface="Arial" charset="0"/>
                <a:ea typeface="黑体" charset="0"/>
              </a:rPr>
              <a:t>：该函数是按照指定的取值区间</a:t>
            </a:r>
            <a:r>
              <a:rPr lang="en-US" altLang="zh-CN" sz="1800">
                <a:latin typeface="Arial" charset="0"/>
                <a:ea typeface="黑体" charset="0"/>
              </a:rPr>
              <a:t>[xmin,xmax]</a:t>
            </a:r>
            <a:r>
              <a:rPr lang="zh-CN" altLang="en-US" sz="1800">
                <a:latin typeface="Arial" charset="0"/>
                <a:ea typeface="黑体" charset="0"/>
              </a:rPr>
              <a:t>将数据矩阵</a:t>
            </a:r>
            <a:r>
              <a:rPr lang="en-US" altLang="zh-CN" sz="1800">
                <a:latin typeface="Arial" charset="0"/>
                <a:ea typeface="黑体" charset="0"/>
              </a:rPr>
              <a:t>X</a:t>
            </a:r>
            <a:r>
              <a:rPr lang="zh-CN" altLang="en-US" sz="1800">
                <a:latin typeface="Arial" charset="0"/>
                <a:ea typeface="黑体" charset="0"/>
              </a:rPr>
              <a:t>转换为灰度图像</a:t>
            </a:r>
            <a:r>
              <a:rPr lang="en-US" altLang="zh-CN" sz="1800">
                <a:latin typeface="Arial" charset="0"/>
                <a:ea typeface="黑体" charset="0"/>
              </a:rPr>
              <a:t>I</a:t>
            </a:r>
            <a:r>
              <a:rPr lang="zh-CN" altLang="en-US" sz="1800">
                <a:latin typeface="Arial" charset="0"/>
                <a:ea typeface="黑体" charset="0"/>
              </a:rPr>
              <a:t>，</a:t>
            </a:r>
            <a:r>
              <a:rPr lang="en-US" altLang="zh-CN" sz="1800">
                <a:latin typeface="Arial" charset="0"/>
                <a:ea typeface="黑体" charset="0"/>
              </a:rPr>
              <a:t>xmin</a:t>
            </a:r>
            <a:r>
              <a:rPr lang="zh-CN" altLang="en-US" sz="1800">
                <a:latin typeface="Arial" charset="0"/>
                <a:ea typeface="黑体" charset="0"/>
              </a:rPr>
              <a:t>对应灰度值</a:t>
            </a:r>
            <a:r>
              <a:rPr lang="en-US" altLang="zh-CN" sz="1800">
                <a:latin typeface="Arial" charset="0"/>
                <a:ea typeface="黑体" charset="0"/>
              </a:rPr>
              <a:t>0</a:t>
            </a:r>
            <a:r>
              <a:rPr lang="zh-CN" altLang="en-US" sz="1800">
                <a:latin typeface="Arial" charset="0"/>
                <a:ea typeface="黑体" charset="0"/>
              </a:rPr>
              <a:t>，即黑色，</a:t>
            </a:r>
            <a:r>
              <a:rPr lang="en-US" altLang="zh-CN" sz="1800">
                <a:latin typeface="Arial" charset="0"/>
                <a:ea typeface="黑体" charset="0"/>
              </a:rPr>
              <a:t>xmax</a:t>
            </a:r>
            <a:r>
              <a:rPr lang="zh-CN" altLang="en-US" sz="1800">
                <a:latin typeface="Arial" charset="0"/>
                <a:ea typeface="黑体" charset="0"/>
              </a:rPr>
              <a:t>对应灰度值</a:t>
            </a:r>
            <a:r>
              <a:rPr lang="en-US" altLang="zh-CN" sz="1800">
                <a:latin typeface="Arial" charset="0"/>
                <a:ea typeface="黑体" charset="0"/>
              </a:rPr>
              <a:t>1</a:t>
            </a:r>
            <a:r>
              <a:rPr lang="zh-CN" altLang="en-US" sz="1800">
                <a:latin typeface="Arial" charset="0"/>
                <a:ea typeface="黑体" charset="0"/>
              </a:rPr>
              <a:t>，即白色。数据矩阵中小于</a:t>
            </a:r>
            <a:r>
              <a:rPr lang="en-US" altLang="zh-CN" sz="1800">
                <a:latin typeface="Arial" charset="0"/>
                <a:ea typeface="黑体" charset="0"/>
              </a:rPr>
              <a:t>xmin</a:t>
            </a:r>
            <a:r>
              <a:rPr lang="zh-CN" altLang="en-US" sz="1800">
                <a:latin typeface="Arial" charset="0"/>
                <a:ea typeface="黑体" charset="0"/>
              </a:rPr>
              <a:t>的值取为</a:t>
            </a:r>
            <a:r>
              <a:rPr lang="en-US" altLang="zh-CN" sz="1800">
                <a:latin typeface="Arial" charset="0"/>
                <a:ea typeface="黑体" charset="0"/>
              </a:rPr>
              <a:t>0</a:t>
            </a:r>
            <a:r>
              <a:rPr lang="zh-CN" altLang="en-US" sz="1800">
                <a:latin typeface="Arial" charset="0"/>
                <a:ea typeface="黑体" charset="0"/>
              </a:rPr>
              <a:t>，大于</a:t>
            </a:r>
            <a:r>
              <a:rPr lang="en-US" altLang="zh-CN" sz="1800">
                <a:latin typeface="Arial" charset="0"/>
                <a:ea typeface="黑体" charset="0"/>
              </a:rPr>
              <a:t>xmax</a:t>
            </a:r>
            <a:r>
              <a:rPr lang="zh-CN" altLang="en-US" sz="1800">
                <a:latin typeface="Arial" charset="0"/>
                <a:ea typeface="黑体" charset="0"/>
              </a:rPr>
              <a:t>的值取为</a:t>
            </a:r>
            <a:r>
              <a:rPr lang="en-US" altLang="zh-CN" sz="1800">
                <a:latin typeface="Arial" charset="0"/>
                <a:ea typeface="黑体" charset="0"/>
              </a:rPr>
              <a:t>1</a:t>
            </a:r>
            <a:r>
              <a:rPr lang="zh-CN" altLang="en-US" sz="1800">
                <a:latin typeface="Arial" charset="0"/>
                <a:ea typeface="黑体" charset="0"/>
              </a:rPr>
              <a:t>。如果不指定取值区间</a:t>
            </a:r>
            <a:r>
              <a:rPr lang="en-US" altLang="zh-CN" sz="1800">
                <a:latin typeface="Arial" charset="0"/>
                <a:ea typeface="黑体" charset="0"/>
              </a:rPr>
              <a:t>[xmin, xmax]</a:t>
            </a:r>
            <a:r>
              <a:rPr lang="zh-CN" altLang="en-US" sz="1800">
                <a:latin typeface="Arial" charset="0"/>
                <a:ea typeface="黑体" charset="0"/>
              </a:rPr>
              <a:t>，即缺省情况下，将数据矩阵</a:t>
            </a:r>
            <a:r>
              <a:rPr lang="en-US" altLang="zh-CN" sz="1800">
                <a:latin typeface="Arial" charset="0"/>
                <a:ea typeface="黑体" charset="0"/>
              </a:rPr>
              <a:t>X</a:t>
            </a:r>
            <a:r>
              <a:rPr lang="zh-CN" altLang="en-US" sz="1800">
                <a:latin typeface="Arial" charset="0"/>
                <a:ea typeface="黑体" charset="0"/>
              </a:rPr>
              <a:t>中最小值设为</a:t>
            </a:r>
            <a:r>
              <a:rPr lang="en-US" altLang="zh-CN" sz="1800">
                <a:latin typeface="Arial" charset="0"/>
                <a:ea typeface="黑体" charset="0"/>
              </a:rPr>
              <a:t>xmin</a:t>
            </a:r>
            <a:r>
              <a:rPr lang="zh-CN" altLang="en-US" sz="1800">
                <a:latin typeface="Arial" charset="0"/>
                <a:ea typeface="黑体" charset="0"/>
              </a:rPr>
              <a:t>，最大值设为</a:t>
            </a:r>
            <a:r>
              <a:rPr lang="en-US" altLang="zh-CN" sz="1800">
                <a:latin typeface="Arial" charset="0"/>
                <a:ea typeface="黑体" charset="0"/>
              </a:rPr>
              <a:t>xmax</a:t>
            </a:r>
            <a:r>
              <a:rPr lang="zh-CN" altLang="en-US" sz="1800">
                <a:latin typeface="Arial" charset="0"/>
                <a:ea typeface="黑体" charset="0"/>
              </a:rPr>
              <a:t>。</a:t>
            </a:r>
          </a:p>
          <a:p>
            <a:pPr algn="just" eaLnBrk="1" hangingPunct="1">
              <a:lnSpc>
                <a:spcPct val="120000"/>
              </a:lnSpc>
            </a:pPr>
            <a:r>
              <a:rPr lang="en-US" altLang="zh-CN" sz="1800">
                <a:latin typeface="Arial" charset="0"/>
                <a:ea typeface="黑体" charset="0"/>
              </a:rPr>
              <a:t>3-11</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3.3图像文件的读写</a:t>
            </a:r>
            <a:br>
              <a:rPr lang="en-US" altLang="zh-CN">
                <a:solidFill>
                  <a:srgbClr val="385723"/>
                </a:solidFill>
                <a:latin typeface="Arial" charset="0"/>
                <a:ea typeface="黑体" charset="0"/>
                <a:sym typeface="黑体" charset="0"/>
              </a:rPr>
            </a:br>
            <a:endParaRPr lang="en-US" altLang="zh-CN">
              <a:solidFill>
                <a:srgbClr val="385723"/>
              </a:solidFill>
              <a:latin typeface="Arial" charset="0"/>
              <a:ea typeface="黑体" charset="0"/>
              <a:sym typeface="黑体" charset="0"/>
            </a:endParaRPr>
          </a:p>
        </p:txBody>
      </p:sp>
      <p:sp>
        <p:nvSpPr>
          <p:cNvPr id="44034" name="内容占位符 2"/>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中，用户想要对一幅图像或者图像文件进行操作和处理，最首要的一个步骤就是对需要处理的图像或者文件进行“读取”，然后再进行具体的操作和处理，最后可以将处理后的图像进行保存。</a:t>
            </a:r>
            <a:r>
              <a:rPr lang="en-US" altLang="zh-CN" sz="1800">
                <a:latin typeface="Arial" charset="0"/>
                <a:ea typeface="黑体" charset="0"/>
              </a:rPr>
              <a:t>MATLAB</a:t>
            </a:r>
            <a:r>
              <a:rPr lang="zh-CN" altLang="en-US" sz="1800">
                <a:latin typeface="Arial" charset="0"/>
                <a:ea typeface="黑体" charset="0"/>
              </a:rPr>
              <a:t>为广大用户提供了专门的函数，可以方便地进行图像信息的读取，图像文件的保存。本节中将具体讲述图像文件读写的相关内容。</a:t>
            </a:r>
            <a:endParaRPr lang="zh-CN" sz="1800">
              <a:latin typeface="Arial" charset="0"/>
              <a:ea typeface="黑体" charset="0"/>
            </a:endParaRP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3.3.1文件信息读取</a:t>
            </a:r>
          </a:p>
        </p:txBody>
      </p:sp>
      <p:sp>
        <p:nvSpPr>
          <p:cNvPr id="45058"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中，对图像进行操作和处理时，经常需要知道图像文件的文件名、文件格式、图像大小、图像类型、数据类型等信息，可以直接调用</a:t>
            </a:r>
            <a:r>
              <a:rPr lang="en-US" altLang="zh-CN" sz="1800">
                <a:latin typeface="Arial" charset="0"/>
                <a:ea typeface="黑体" charset="0"/>
              </a:rPr>
              <a:t>MATLAB</a:t>
            </a:r>
            <a:r>
              <a:rPr lang="zh-CN" altLang="en-US" sz="1800">
                <a:latin typeface="Arial" charset="0"/>
                <a:ea typeface="黑体" charset="0"/>
              </a:rPr>
              <a:t>函数</a:t>
            </a:r>
            <a:r>
              <a:rPr lang="en-US" altLang="zh-CN" sz="1800">
                <a:latin typeface="Arial" charset="0"/>
                <a:ea typeface="黑体" charset="0"/>
              </a:rPr>
              <a:t>imfinfo( )</a:t>
            </a:r>
            <a:r>
              <a:rPr lang="zh-CN" altLang="en-US" sz="1800">
                <a:latin typeface="Arial" charset="0"/>
                <a:ea typeface="黑体" charset="0"/>
              </a:rPr>
              <a:t>来读取图像文件的信息。其调用格式如下：</a:t>
            </a:r>
          </a:p>
          <a:p>
            <a:pPr algn="just" eaLnBrk="1" hangingPunct="1">
              <a:lnSpc>
                <a:spcPct val="120000"/>
              </a:lnSpc>
            </a:pPr>
            <a:r>
              <a:rPr lang="en-US" altLang="zh-CN" sz="1800">
                <a:latin typeface="Arial" charset="0"/>
                <a:ea typeface="黑体" charset="0"/>
              </a:rPr>
              <a:t>INFO=imfinfo(‘filename’,</a:t>
            </a:r>
            <a:r>
              <a:rPr lang="zh-CN" altLang="en-US" sz="1800">
                <a:latin typeface="Arial" charset="0"/>
                <a:ea typeface="黑体" charset="0"/>
              </a:rPr>
              <a:t> </a:t>
            </a:r>
            <a:r>
              <a:rPr lang="en-US" altLang="zh-CN" sz="1800">
                <a:latin typeface="Arial" charset="0"/>
                <a:ea typeface="黑体" charset="0"/>
              </a:rPr>
              <a:t>‘fmt’)</a:t>
            </a:r>
            <a:r>
              <a:rPr lang="zh-CN" altLang="en-US" sz="1800">
                <a:latin typeface="Arial" charset="0"/>
                <a:ea typeface="黑体" charset="0"/>
              </a:rPr>
              <a:t>或者</a:t>
            </a:r>
            <a:r>
              <a:rPr lang="en-US" altLang="zh-CN" sz="1800">
                <a:latin typeface="Arial" charset="0"/>
                <a:ea typeface="黑体" charset="0"/>
              </a:rPr>
              <a:t>INFO=imfinfo(‘filename.fmt’)</a:t>
            </a:r>
            <a:r>
              <a:rPr lang="zh-CN" altLang="en-US" sz="1800">
                <a:latin typeface="Arial" charset="0"/>
                <a:ea typeface="黑体" charset="0"/>
              </a:rPr>
              <a:t>：该函数是读取文件</a:t>
            </a:r>
            <a:r>
              <a:rPr lang="en-US" altLang="zh-CN" sz="1800">
                <a:latin typeface="Arial" charset="0"/>
                <a:ea typeface="黑体" charset="0"/>
              </a:rPr>
              <a:t>filename.fmt</a:t>
            </a:r>
            <a:r>
              <a:rPr lang="zh-CN" altLang="en-US" sz="1800">
                <a:latin typeface="Arial" charset="0"/>
                <a:ea typeface="黑体" charset="0"/>
              </a:rPr>
              <a:t>的信息。其中，</a:t>
            </a:r>
            <a:r>
              <a:rPr lang="en-US" altLang="zh-CN" sz="1800">
                <a:latin typeface="Arial" charset="0"/>
                <a:ea typeface="黑体" charset="0"/>
              </a:rPr>
              <a:t>filename</a:t>
            </a:r>
            <a:r>
              <a:rPr lang="zh-CN" altLang="en-US" sz="1800">
                <a:latin typeface="Arial" charset="0"/>
                <a:ea typeface="黑体" charset="0"/>
              </a:rPr>
              <a:t>指的是图像文件的“文件名”，</a:t>
            </a:r>
            <a:r>
              <a:rPr lang="en-US" altLang="zh-CN" sz="1800">
                <a:latin typeface="Arial" charset="0"/>
                <a:ea typeface="黑体" charset="0"/>
              </a:rPr>
              <a:t>fmt</a:t>
            </a:r>
            <a:r>
              <a:rPr lang="zh-CN" altLang="en-US" sz="1800">
                <a:latin typeface="Arial" charset="0"/>
                <a:ea typeface="黑体" charset="0"/>
              </a:rPr>
              <a:t>指的是该文件的“扩展名”，</a:t>
            </a:r>
            <a:r>
              <a:rPr lang="en-US" altLang="zh-CN" sz="1800">
                <a:latin typeface="Arial" charset="0"/>
                <a:ea typeface="黑体" charset="0"/>
              </a:rPr>
              <a:t>INFO</a:t>
            </a:r>
            <a:r>
              <a:rPr lang="zh-CN" altLang="en-US" sz="1800">
                <a:latin typeface="Arial" charset="0"/>
                <a:ea typeface="黑体" charset="0"/>
              </a:rPr>
              <a:t>是一个结构数组。不同格式的文件最终得到的</a:t>
            </a:r>
            <a:r>
              <a:rPr lang="en-US" altLang="zh-CN" sz="1800">
                <a:latin typeface="Arial" charset="0"/>
                <a:ea typeface="黑体" charset="0"/>
              </a:rPr>
              <a:t>INFO</a:t>
            </a:r>
            <a:r>
              <a:rPr lang="zh-CN" altLang="en-US" sz="1800">
                <a:latin typeface="Arial" charset="0"/>
                <a:ea typeface="黑体" charset="0"/>
              </a:rPr>
              <a:t>所包含的结构成员不同，但基本都包含前</a:t>
            </a:r>
            <a:r>
              <a:rPr lang="en-US" altLang="zh-CN" sz="1800">
                <a:latin typeface="Arial" charset="0"/>
                <a:ea typeface="黑体" charset="0"/>
              </a:rPr>
              <a:t>9</a:t>
            </a:r>
            <a:r>
              <a:rPr lang="zh-CN" altLang="en-US" sz="1800">
                <a:latin typeface="Arial" charset="0"/>
                <a:ea typeface="黑体" charset="0"/>
              </a:rPr>
              <a:t>个结构成员，具体如下表</a:t>
            </a:r>
            <a:r>
              <a:rPr lang="en-US" altLang="zh-CN" sz="1800">
                <a:latin typeface="Arial" charset="0"/>
                <a:ea typeface="黑体" charset="0"/>
              </a:rPr>
              <a:t>3.2</a:t>
            </a:r>
            <a:r>
              <a:rPr lang="zh-CN" altLang="en-US" sz="1800">
                <a:latin typeface="Arial" charset="0"/>
                <a:ea typeface="黑体" charset="0"/>
              </a:rPr>
              <a:t>所示：</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占位符 2"/>
          <p:cNvSpPr>
            <a:spLocks noGrp="1" noChangeArrowheads="1"/>
          </p:cNvSpPr>
          <p:nvPr>
            <p:ph type="body" idx="4294967295"/>
          </p:nvPr>
        </p:nvSpPr>
        <p:spPr>
          <a:xfrm>
            <a:off x="684213" y="981075"/>
            <a:ext cx="7761287" cy="5145088"/>
          </a:xfrm>
        </p:spPr>
        <p:txBody>
          <a:bodyPr/>
          <a:lstStyle/>
          <a:p>
            <a:pPr eaLnBrk="1" hangingPunct="1"/>
            <a:endParaRPr lang="zh-CN" altLang="en-US">
              <a:latin typeface="Arial" charset="0"/>
              <a:ea typeface="黑体" charset="0"/>
            </a:endParaRPr>
          </a:p>
          <a:p>
            <a:pPr eaLnBrk="1" hangingPunct="1"/>
            <a:endParaRPr lang="zh-CN" altLang="en-US">
              <a:latin typeface="Arial" charset="0"/>
              <a:ea typeface="黑体" charset="0"/>
            </a:endParaRPr>
          </a:p>
        </p:txBody>
      </p:sp>
      <p:pic>
        <p:nvPicPr>
          <p:cNvPr id="460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201738"/>
            <a:ext cx="70056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文本框 1"/>
          <p:cNvSpPr txBox="1">
            <a:spLocks noChangeArrowheads="1"/>
          </p:cNvSpPr>
          <p:nvPr/>
        </p:nvSpPr>
        <p:spPr bwMode="auto">
          <a:xfrm>
            <a:off x="1042988" y="4164013"/>
            <a:ext cx="3611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sz="1800">
                <a:latin typeface="楷体" charset="0"/>
                <a:ea typeface="楷体" charset="0"/>
                <a:cs typeface="楷体" charset="0"/>
              </a:rPr>
              <a:t>info=imfinfo('cameraman.tif');</a:t>
            </a:r>
            <a:endParaRPr lang="zh-CN" altLang="en-US" sz="180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3.3.2图像文件的读取</a:t>
            </a:r>
            <a:br>
              <a:rPr lang="en-US" altLang="zh-CN">
                <a:solidFill>
                  <a:srgbClr val="385723"/>
                </a:solidFill>
                <a:latin typeface="Arial" charset="0"/>
                <a:ea typeface="黑体" charset="0"/>
                <a:sym typeface="黑体" charset="0"/>
              </a:rPr>
            </a:br>
            <a:endParaRPr lang="en-US" altLang="zh-CN">
              <a:solidFill>
                <a:srgbClr val="385723"/>
              </a:solidFill>
              <a:latin typeface="Arial" charset="0"/>
              <a:ea typeface="黑体" charset="0"/>
              <a:sym typeface="黑体" charset="0"/>
            </a:endParaRPr>
          </a:p>
        </p:txBody>
      </p:sp>
      <p:sp>
        <p:nvSpPr>
          <p:cNvPr id="47106"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中，图像文件的读取最主要的是利用函数</a:t>
            </a:r>
            <a:r>
              <a:rPr lang="en-US" altLang="zh-CN" sz="1800" b="1">
                <a:solidFill>
                  <a:srgbClr val="CC0099"/>
                </a:solidFill>
                <a:latin typeface="Arial" charset="0"/>
                <a:ea typeface="黑体" charset="0"/>
              </a:rPr>
              <a:t>imread( )</a:t>
            </a:r>
            <a:r>
              <a:rPr lang="zh-CN" altLang="en-US" sz="1800">
                <a:latin typeface="Arial" charset="0"/>
                <a:ea typeface="黑体" charset="0"/>
              </a:rPr>
              <a:t>，该函数几乎支持</a:t>
            </a:r>
            <a:r>
              <a:rPr lang="en-US" altLang="zh-CN" sz="1800">
                <a:latin typeface="Arial" charset="0"/>
                <a:ea typeface="黑体" charset="0"/>
              </a:rPr>
              <a:t>MATLAB</a:t>
            </a:r>
            <a:r>
              <a:rPr lang="zh-CN" altLang="en-US" sz="1800">
                <a:latin typeface="Arial" charset="0"/>
                <a:ea typeface="黑体" charset="0"/>
              </a:rPr>
              <a:t>中所有的图像文件格式。根据所读取图像格式的不同以及图像类型的不同，该函数的调用格式也各不相同。下面将分别从“常见图像格式读取”和“特殊图像格式读取”两部分进行介绍：</a:t>
            </a:r>
            <a:endParaRPr lang="zh-CN" sz="1800">
              <a:latin typeface="Arial" charset="0"/>
              <a:ea typeface="黑体" charset="0"/>
            </a:endParaRPr>
          </a:p>
          <a:p>
            <a:pPr algn="just" eaLnBrk="1" hangingPunct="1">
              <a:lnSpc>
                <a:spcPct val="120000"/>
              </a:lnSpc>
            </a:pPr>
            <a:r>
              <a:rPr lang="en-US" altLang="zh-CN" sz="1800">
                <a:latin typeface="Arial" charset="0"/>
                <a:ea typeface="黑体" charset="0"/>
              </a:rPr>
              <a:t>1.</a:t>
            </a:r>
            <a:r>
              <a:rPr lang="zh-CN" altLang="en-US" sz="1800">
                <a:latin typeface="Arial" charset="0"/>
                <a:ea typeface="黑体" charset="0"/>
              </a:rPr>
              <a:t>常见图像格式读取</a:t>
            </a:r>
            <a:endParaRPr lang="en-US" altLang="zh-CN" sz="1800">
              <a:latin typeface="Arial" charset="0"/>
              <a:ea typeface="黑体" charset="0"/>
            </a:endParaRPr>
          </a:p>
          <a:p>
            <a:pPr algn="just" eaLnBrk="1" hangingPunct="1">
              <a:lnSpc>
                <a:spcPct val="120000"/>
              </a:lnSpc>
            </a:pPr>
            <a:r>
              <a:rPr lang="en-US" altLang="zh-CN" sz="1800">
                <a:latin typeface="Arial" charset="0"/>
                <a:ea typeface="黑体" charset="0"/>
              </a:rPr>
              <a:t>2.</a:t>
            </a:r>
            <a:r>
              <a:rPr lang="zh-CN" altLang="en-US" sz="1800">
                <a:latin typeface="Arial" charset="0"/>
                <a:ea typeface="黑体" charset="0"/>
              </a:rPr>
              <a:t>特殊图像格式读取</a:t>
            </a:r>
          </a:p>
          <a:p>
            <a:pPr algn="just" eaLnBrk="1" hangingPunct="1">
              <a:lnSpc>
                <a:spcPct val="120000"/>
              </a:lnSpc>
            </a:pPr>
            <a:r>
              <a:rPr lang="en-US" altLang="zh-CN" sz="1800">
                <a:latin typeface="Arial" charset="0"/>
                <a:ea typeface="黑体" charset="0"/>
              </a:rPr>
              <a:t>3-12</a:t>
            </a: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标题 1"/>
          <p:cNvSpPr>
            <a:spLocks noGrp="1"/>
          </p:cNvSpPr>
          <p:nvPr>
            <p:ph type="title"/>
          </p:nvPr>
        </p:nvSpPr>
        <p:spPr>
          <a:xfrm>
            <a:off x="628650" y="76200"/>
            <a:ext cx="7886700" cy="1325563"/>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3.3.5　单帧显示</a:t>
            </a:r>
          </a:p>
        </p:txBody>
      </p:sp>
      <p:sp>
        <p:nvSpPr>
          <p:cNvPr id="48130" name="内容占位符 2"/>
          <p:cNvSpPr>
            <a:spLocks noGrp="1" noChangeArrowheads="1"/>
          </p:cNvSpPr>
          <p:nvPr>
            <p:ph idx="1"/>
          </p:nvPr>
        </p:nvSpPr>
        <p:spPr>
          <a:xfrm>
            <a:off x="395288" y="1196975"/>
            <a:ext cx="8229600" cy="4525963"/>
          </a:xfrm>
        </p:spPr>
        <p:txBody>
          <a:bodyPr/>
          <a:lstStyle/>
          <a:p>
            <a:pPr eaLnBrk="1" hangingPunct="1">
              <a:buClr>
                <a:schemeClr val="accent2"/>
              </a:buClr>
              <a:buSzPct val="75000"/>
              <a:buFont typeface="Wingdings" charset="0"/>
              <a:buChar char="•"/>
            </a:pPr>
            <a:r>
              <a:rPr lang="zh-CN" altLang="en-US">
                <a:latin typeface="Arial" charset="0"/>
                <a:ea typeface="黑体" charset="0"/>
              </a:rPr>
              <a:t>在</a:t>
            </a:r>
            <a:r>
              <a:rPr lang="en-US" altLang="zh-CN">
                <a:latin typeface="Arial" charset="0"/>
                <a:ea typeface="黑体" charset="0"/>
              </a:rPr>
              <a:t>MATLAB</a:t>
            </a:r>
            <a:r>
              <a:rPr lang="zh-CN" altLang="en-US">
                <a:latin typeface="Arial" charset="0"/>
                <a:ea typeface="黑体" charset="0"/>
              </a:rPr>
              <a:t>中，图像数组的第四维保存多帧图像的帧位。需要显示单独一帧时，可指定</a:t>
            </a:r>
            <a:r>
              <a:rPr lang="en-US" altLang="zh-CN">
                <a:latin typeface="Arial" charset="0"/>
                <a:ea typeface="黑体" charset="0"/>
              </a:rPr>
              <a:t>MATLAB</a:t>
            </a:r>
            <a:r>
              <a:rPr lang="zh-CN" altLang="en-US">
                <a:latin typeface="Arial" charset="0"/>
                <a:ea typeface="黑体" charset="0"/>
              </a:rPr>
              <a:t>标准索引序号，调用</a:t>
            </a:r>
            <a:r>
              <a:rPr lang="en-US" altLang="zh-CN">
                <a:latin typeface="Arial" charset="0"/>
                <a:ea typeface="黑体" charset="0"/>
              </a:rPr>
              <a:t>imshow</a:t>
            </a:r>
            <a:r>
              <a:rPr lang="zh-CN" altLang="en-US">
                <a:latin typeface="Arial" charset="0"/>
                <a:ea typeface="黑体" charset="0"/>
              </a:rPr>
              <a:t>函数来完成。</a:t>
            </a:r>
          </a:p>
          <a:p>
            <a:pPr eaLnBrk="1" hangingPunct="1">
              <a:buClr>
                <a:schemeClr val="accent2"/>
              </a:buClr>
              <a:buSzPct val="75000"/>
              <a:buFont typeface="Wingdings" charset="0"/>
              <a:buChar char="•"/>
            </a:pPr>
            <a:r>
              <a:rPr lang="zh-CN" altLang="en-US">
                <a:latin typeface="Arial" charset="0"/>
                <a:ea typeface="黑体" charset="0"/>
              </a:rPr>
              <a:t>a=imread('mri.tif',8); </a:t>
            </a:r>
            <a:r>
              <a:rPr lang="en-US" altLang="zh-CN">
                <a:latin typeface="Arial" charset="0"/>
                <a:ea typeface="黑体" charset="0"/>
              </a:rPr>
              <a:t>'3-5</a:t>
            </a:r>
          </a:p>
        </p:txBody>
      </p:sp>
      <p:graphicFrame>
        <p:nvGraphicFramePr>
          <p:cNvPr id="4" name="表格 3"/>
          <p:cNvGraphicFramePr>
            <a:graphicFrameLocks noGrp="1"/>
          </p:cNvGraphicFramePr>
          <p:nvPr/>
        </p:nvGraphicFramePr>
        <p:xfrm>
          <a:off x="1692275" y="5445125"/>
          <a:ext cx="5975350" cy="619125"/>
        </p:xfrm>
        <a:graphic>
          <a:graphicData uri="http://schemas.openxmlformats.org/drawingml/2006/table">
            <a:tbl>
              <a:tblPr firstRow="1" firstCol="1" lastRow="1" lastCol="1" bandRow="1" bandCol="1">
                <a:tableStyleId>{5C22544A-7EE6-4342-B048-85BDC9FD1C3A}</a:tableStyleId>
              </a:tblPr>
              <a:tblGrid>
                <a:gridCol w="2987675"/>
                <a:gridCol w="2987675"/>
              </a:tblGrid>
              <a:tr h="619125">
                <a:tc>
                  <a:txBody>
                    <a:bodyPr/>
                    <a:lstStyle/>
                    <a:p>
                      <a:pPr indent="266700" algn="ctr" hangingPunct="0">
                        <a:lnSpc>
                          <a:spcPts val="1500"/>
                        </a:lnSpc>
                        <a:spcBef>
                          <a:spcPts val="600"/>
                        </a:spcBef>
                        <a:spcAft>
                          <a:spcPts val="240"/>
                        </a:spcAft>
                      </a:pPr>
                      <a:endParaRPr lang="en-US" sz="2500" kern="100" dirty="0">
                        <a:effectLst/>
                      </a:endParaRPr>
                    </a:p>
                    <a:p>
                      <a:pPr indent="266700" algn="ctr" hangingPunct="0">
                        <a:lnSpc>
                          <a:spcPts val="1570"/>
                        </a:lnSpc>
                        <a:spcAft>
                          <a:spcPts val="0"/>
                        </a:spcAft>
                      </a:pPr>
                      <a:r>
                        <a:rPr lang="zh-CN" sz="1900" kern="100" dirty="0">
                          <a:effectLst/>
                        </a:rPr>
                        <a:t>（</a:t>
                      </a:r>
                      <a:r>
                        <a:rPr lang="en-US" sz="1900" kern="100" dirty="0">
                          <a:effectLst/>
                        </a:rPr>
                        <a:t>a</a:t>
                      </a:r>
                      <a:r>
                        <a:rPr lang="zh-CN" sz="1900" kern="100" dirty="0">
                          <a:effectLst/>
                        </a:rPr>
                        <a:t>）显示图像第</a:t>
                      </a:r>
                      <a:r>
                        <a:rPr lang="en-US" sz="1900" kern="100" dirty="0">
                          <a:effectLst/>
                        </a:rPr>
                        <a:t>6</a:t>
                      </a:r>
                      <a:r>
                        <a:rPr lang="zh-CN" sz="1900" kern="100" dirty="0">
                          <a:effectLst/>
                        </a:rPr>
                        <a:t>帧</a:t>
                      </a:r>
                      <a:endParaRPr lang="zh-CN" sz="1900" kern="100" dirty="0">
                        <a:effectLst/>
                        <a:latin typeface="Times New Roman" panose="02020603050405020304"/>
                        <a:ea typeface="宋体" panose="02010600030101010101" pitchFamily="2" charset="-122"/>
                      </a:endParaRPr>
                    </a:p>
                  </a:txBody>
                  <a:tcPr marL="68565" marR="68565" marT="0" marB="0" anchor="b"/>
                </a:tc>
                <a:tc>
                  <a:txBody>
                    <a:bodyPr/>
                    <a:lstStyle/>
                    <a:p>
                      <a:pPr indent="266700" algn="ctr" hangingPunct="0">
                        <a:lnSpc>
                          <a:spcPts val="1500"/>
                        </a:lnSpc>
                        <a:spcBef>
                          <a:spcPts val="600"/>
                        </a:spcBef>
                        <a:spcAft>
                          <a:spcPts val="240"/>
                        </a:spcAft>
                      </a:pPr>
                      <a:endParaRPr lang="en-US" sz="2500" kern="100" dirty="0">
                        <a:effectLst/>
                      </a:endParaRPr>
                    </a:p>
                    <a:p>
                      <a:pPr indent="266700" algn="ctr" hangingPunct="0">
                        <a:lnSpc>
                          <a:spcPts val="1570"/>
                        </a:lnSpc>
                        <a:spcAft>
                          <a:spcPts val="0"/>
                        </a:spcAft>
                      </a:pPr>
                      <a:r>
                        <a:rPr lang="zh-CN" sz="1900" kern="100" dirty="0">
                          <a:effectLst/>
                        </a:rPr>
                        <a:t>（</a:t>
                      </a:r>
                      <a:r>
                        <a:rPr lang="en-US" sz="1900" kern="100" dirty="0">
                          <a:effectLst/>
                        </a:rPr>
                        <a:t>b</a:t>
                      </a:r>
                      <a:r>
                        <a:rPr lang="zh-CN" sz="1900" kern="100" dirty="0">
                          <a:effectLst/>
                        </a:rPr>
                        <a:t>）显示图像第</a:t>
                      </a:r>
                      <a:r>
                        <a:rPr lang="en-US" sz="1900" kern="100" dirty="0">
                          <a:effectLst/>
                        </a:rPr>
                        <a:t>12</a:t>
                      </a:r>
                      <a:r>
                        <a:rPr lang="zh-CN" sz="1900" kern="100" dirty="0">
                          <a:effectLst/>
                        </a:rPr>
                        <a:t>帧</a:t>
                      </a:r>
                      <a:endParaRPr lang="zh-CN" sz="1900" kern="100" dirty="0">
                        <a:effectLst/>
                        <a:latin typeface="Times New Roman" panose="02020603050405020304"/>
                        <a:ea typeface="宋体" panose="02010600030101010101" pitchFamily="2" charset="-122"/>
                      </a:endParaRPr>
                    </a:p>
                  </a:txBody>
                  <a:tcPr marL="68565" marR="68565" marT="0" marB="0" anchor="b"/>
                </a:tc>
              </a:tr>
            </a:tbl>
          </a:graphicData>
        </a:graphic>
      </p:graphicFrame>
      <p:pic>
        <p:nvPicPr>
          <p:cNvPr id="481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3289300"/>
            <a:ext cx="2144712"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3284538"/>
            <a:ext cx="21605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random/>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标题 1"/>
          <p:cNvSpPr>
            <a:spLocks noGrp="1"/>
          </p:cNvSpPr>
          <p:nvPr>
            <p:ph type="title"/>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3.3.6　多帧显示</a:t>
            </a:r>
          </a:p>
        </p:txBody>
      </p:sp>
      <p:sp>
        <p:nvSpPr>
          <p:cNvPr id="49154" name="内容占位符 2"/>
          <p:cNvSpPr>
            <a:spLocks noGrp="1" noChangeArrowheads="1"/>
          </p:cNvSpPr>
          <p:nvPr>
            <p:ph idx="1"/>
          </p:nvPr>
        </p:nvSpPr>
        <p:spPr>
          <a:xfrm>
            <a:off x="468313" y="1628775"/>
            <a:ext cx="8229600" cy="4525963"/>
          </a:xfrm>
        </p:spPr>
        <p:txBody>
          <a:bodyPr/>
          <a:lstStyle/>
          <a:p>
            <a:pPr marL="0" indent="0" eaLnBrk="1" hangingPunct="1">
              <a:buClr>
                <a:schemeClr val="accent2"/>
              </a:buClr>
              <a:buSzPct val="75000"/>
              <a:buFont typeface="Wingdings" charset="0"/>
              <a:buNone/>
            </a:pPr>
            <a:r>
              <a:rPr lang="zh-CN" altLang="en-US">
                <a:latin typeface="Arial" charset="0"/>
                <a:ea typeface="黑体" charset="0"/>
              </a:rPr>
              <a:t>clear all;</a:t>
            </a:r>
          </a:p>
          <a:p>
            <a:pPr marL="0" indent="0" eaLnBrk="1" hangingPunct="1">
              <a:buClr>
                <a:schemeClr val="accent2"/>
              </a:buClr>
              <a:buSzPct val="75000"/>
              <a:buFont typeface="Wingdings" charset="0"/>
              <a:buNone/>
            </a:pPr>
            <a:r>
              <a:rPr lang="zh-CN" altLang="en-US">
                <a:latin typeface="Arial" charset="0"/>
                <a:ea typeface="黑体" charset="0"/>
              </a:rPr>
              <a:t>%初始化打开图像文件mri.tif共27帧的数组</a:t>
            </a:r>
          </a:p>
          <a:p>
            <a:pPr marL="0" indent="0" eaLnBrk="1" hangingPunct="1">
              <a:buClr>
                <a:schemeClr val="accent2"/>
              </a:buClr>
              <a:buSzPct val="75000"/>
              <a:buFont typeface="Wingdings" charset="0"/>
              <a:buNone/>
            </a:pPr>
            <a:r>
              <a:rPr lang="zh-CN" altLang="en-US">
                <a:latin typeface="Arial" charset="0"/>
                <a:ea typeface="黑体" charset="0"/>
              </a:rPr>
              <a:t>mri=uint8(zeros(128,128,1,27));</a:t>
            </a:r>
          </a:p>
          <a:p>
            <a:pPr marL="0" indent="0" eaLnBrk="1" hangingPunct="1">
              <a:buClr>
                <a:schemeClr val="accent2"/>
              </a:buClr>
              <a:buSzPct val="75000"/>
              <a:buFont typeface="Wingdings" charset="0"/>
              <a:buNone/>
            </a:pPr>
            <a:r>
              <a:rPr lang="zh-CN" altLang="en-US">
                <a:latin typeface="Arial" charset="0"/>
                <a:ea typeface="黑体" charset="0"/>
              </a:rPr>
              <a:t>for f=1:27</a:t>
            </a:r>
          </a:p>
          <a:p>
            <a:pPr marL="0" indent="0" eaLnBrk="1" hangingPunct="1">
              <a:buClr>
                <a:schemeClr val="accent2"/>
              </a:buClr>
              <a:buSzPct val="75000"/>
              <a:buFont typeface="Wingdings" charset="0"/>
              <a:buNone/>
            </a:pPr>
            <a:r>
              <a:rPr lang="zh-CN" altLang="en-US">
                <a:latin typeface="Arial" charset="0"/>
                <a:ea typeface="黑体" charset="0"/>
              </a:rPr>
              <a:t>    [mri(:,:,:,f),map]=imread('mri.tif',f);</a:t>
            </a:r>
          </a:p>
          <a:p>
            <a:pPr marL="0" indent="0" eaLnBrk="1" hangingPunct="1">
              <a:buClr>
                <a:schemeClr val="accent2"/>
              </a:buClr>
              <a:buSzPct val="75000"/>
              <a:buFont typeface="Wingdings" charset="0"/>
              <a:buNone/>
            </a:pPr>
            <a:r>
              <a:rPr lang="zh-CN" altLang="en-US">
                <a:latin typeface="Arial" charset="0"/>
                <a:ea typeface="黑体" charset="0"/>
              </a:rPr>
              <a:t>    %把对应的每一帧读入内存中</a:t>
            </a:r>
          </a:p>
          <a:p>
            <a:pPr marL="0" indent="0" eaLnBrk="1" hangingPunct="1">
              <a:buClr>
                <a:schemeClr val="accent2"/>
              </a:buClr>
              <a:buSzPct val="75000"/>
              <a:buFont typeface="Wingdings" charset="0"/>
              <a:buNone/>
            </a:pPr>
            <a:r>
              <a:rPr lang="zh-CN" altLang="en-US">
                <a:latin typeface="Arial" charset="0"/>
                <a:ea typeface="黑体" charset="0"/>
              </a:rPr>
              <a:t>end</a:t>
            </a:r>
          </a:p>
          <a:p>
            <a:pPr marL="0" indent="0" eaLnBrk="1" hangingPunct="1">
              <a:buClr>
                <a:schemeClr val="accent2"/>
              </a:buClr>
              <a:buSzPct val="75000"/>
              <a:buFont typeface="Wingdings" charset="0"/>
              <a:buNone/>
            </a:pPr>
            <a:r>
              <a:rPr lang="zh-CN" altLang="en-US">
                <a:latin typeface="Arial" charset="0"/>
                <a:ea typeface="黑体" charset="0"/>
              </a:rPr>
              <a:t>montage(mri,map)</a:t>
            </a:r>
          </a:p>
        </p:txBody>
      </p:sp>
    </p:spTree>
  </p:cSld>
  <p:clrMapOvr>
    <a:masterClrMapping/>
  </p:clrMapOvr>
  <p:transition xmlns:p14="http://schemas.microsoft.com/office/powerpoint/2010/mai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3"/>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3.1.1图像处理工具箱使用向导</a:t>
            </a:r>
          </a:p>
        </p:txBody>
      </p:sp>
      <p:sp>
        <p:nvSpPr>
          <p:cNvPr id="16386" name="内容占位符 4"/>
          <p:cNvSpPr>
            <a:spLocks noGrp="1"/>
          </p:cNvSpPr>
          <p:nvPr>
            <p:ph idx="1"/>
            <p:custDataLst>
              <p:tags r:id="rId3"/>
            </p:custDataLst>
          </p:nvPr>
        </p:nvSpPr>
        <p:spPr>
          <a:xfrm>
            <a:off x="628650" y="1966913"/>
            <a:ext cx="7886700" cy="4092575"/>
          </a:xfrm>
        </p:spPr>
        <p:txBody>
          <a:bodyPr/>
          <a:lstStyle/>
          <a:p>
            <a:pPr marL="0" indent="0" algn="just" defTabSz="914400" eaLnBrk="1" hangingPunct="1">
              <a:lnSpc>
                <a:spcPct val="120000"/>
              </a:lnSpc>
              <a:spcBef>
                <a:spcPct val="20000"/>
              </a:spcBef>
              <a:buClr>
                <a:schemeClr val="accent1"/>
              </a:buClr>
              <a:buFont typeface="Arial" charset="0"/>
              <a:buNone/>
              <a:defRPr/>
            </a:pPr>
            <a:r>
              <a:rPr lang="en-US" altLang="zh-CN" sz="2000" dirty="0">
                <a:latin typeface="Arial" charset="0"/>
                <a:ea typeface="黑体" charset="0"/>
              </a:rPr>
              <a:t>Image Processing Toolbox</a:t>
            </a:r>
            <a:r>
              <a:rPr lang="zh-CN" altLang="en-US" sz="2000" dirty="0">
                <a:latin typeface="Arial" charset="0"/>
                <a:ea typeface="黑体" charset="0"/>
              </a:rPr>
              <a:t>（图像处理工具箱）是利用了</a:t>
            </a:r>
            <a:r>
              <a:rPr lang="en-US" altLang="zh-CN" sz="2000" dirty="0">
                <a:latin typeface="Arial" charset="0"/>
                <a:ea typeface="黑体" charset="0"/>
              </a:rPr>
              <a:t>MATLAB</a:t>
            </a:r>
            <a:r>
              <a:rPr lang="zh-CN" altLang="en-US" sz="2000" dirty="0">
                <a:latin typeface="Arial" charset="0"/>
                <a:ea typeface="黑体" charset="0"/>
              </a:rPr>
              <a:t>强大的数学计算能力，为广大用户提供了一套全方位的参照标准算法和图形工具，用于进行图像处理、分析、可视化和算法开发。该工具箱提供的图像处理操作非常广泛，包括：</a:t>
            </a:r>
          </a:p>
          <a:p>
            <a:pPr marL="365125" indent="-365125" algn="just" defTabSz="914400" eaLnBrk="1" hangingPunct="1">
              <a:lnSpc>
                <a:spcPct val="120000"/>
              </a:lnSpc>
              <a:spcBef>
                <a:spcPct val="20000"/>
              </a:spcBef>
              <a:buClr>
                <a:schemeClr val="accent1"/>
              </a:buClr>
              <a:buFont typeface="Wingdings" charset="0"/>
              <a:buChar char=""/>
              <a:defRPr/>
            </a:pPr>
            <a:r>
              <a:rPr lang="zh-CN" altLang="en-US" sz="2000" dirty="0">
                <a:latin typeface="Arial" charset="0"/>
                <a:ea typeface="黑体" charset="0"/>
              </a:rPr>
              <a:t>图像数据的读取和保存：将图像数据读取到工作空间，处理后图像进行保存；</a:t>
            </a:r>
          </a:p>
          <a:p>
            <a:pPr marL="365125" indent="-365125" algn="just" defTabSz="914400" eaLnBrk="1" hangingPunct="1">
              <a:lnSpc>
                <a:spcPct val="120000"/>
              </a:lnSpc>
              <a:spcBef>
                <a:spcPct val="20000"/>
              </a:spcBef>
              <a:buClr>
                <a:schemeClr val="accent1"/>
              </a:buClr>
              <a:buFont typeface="Wingdings" charset="0"/>
              <a:buChar char=""/>
              <a:defRPr/>
            </a:pPr>
            <a:r>
              <a:rPr lang="zh-CN" altLang="en-US" sz="2000" dirty="0">
                <a:latin typeface="Arial" charset="0"/>
                <a:ea typeface="黑体" charset="0"/>
              </a:rPr>
              <a:t>图像的显示：将图像文件在窗口中显示出来；</a:t>
            </a:r>
          </a:p>
          <a:p>
            <a:pPr marL="365125" indent="-365125" algn="just" defTabSz="914400" eaLnBrk="1" hangingPunct="1">
              <a:lnSpc>
                <a:spcPct val="120000"/>
              </a:lnSpc>
              <a:spcBef>
                <a:spcPct val="20000"/>
              </a:spcBef>
              <a:buClr>
                <a:schemeClr val="accent1"/>
              </a:buClr>
              <a:buFont typeface="Wingdings" charset="0"/>
              <a:buChar char=""/>
              <a:defRPr/>
            </a:pPr>
            <a:r>
              <a:rPr lang="zh-CN" altLang="en-US" sz="2000" dirty="0">
                <a:latin typeface="Arial" charset="0"/>
                <a:ea typeface="黑体" charset="0"/>
              </a:rPr>
              <a:t>创建</a:t>
            </a:r>
            <a:r>
              <a:rPr lang="en-US" altLang="zh-CN" sz="2000" dirty="0">
                <a:latin typeface="Arial" charset="0"/>
                <a:ea typeface="黑体" charset="0"/>
              </a:rPr>
              <a:t>GUI</a:t>
            </a:r>
            <a:r>
              <a:rPr lang="zh-CN" altLang="en-US" sz="2000" dirty="0">
                <a:latin typeface="Arial" charset="0"/>
                <a:ea typeface="黑体" charset="0"/>
              </a:rPr>
              <a:t>：创建图像用户接口，实现交互操作；</a:t>
            </a:r>
          </a:p>
          <a:p>
            <a:pPr marL="365125" indent="-365125" algn="just" defTabSz="914400" eaLnBrk="1" hangingPunct="1">
              <a:lnSpc>
                <a:spcPct val="120000"/>
              </a:lnSpc>
              <a:spcBef>
                <a:spcPct val="20000"/>
              </a:spcBef>
              <a:buClr>
                <a:schemeClr val="accent1"/>
              </a:buClr>
              <a:buFont typeface="Wingdings" charset="0"/>
              <a:buChar char=""/>
              <a:defRPr/>
            </a:pPr>
            <a:endParaRPr lang="zh-CN" altLang="en-US" sz="1800" dirty="0">
              <a:latin typeface="Arial" charset="0"/>
              <a:ea typeface="黑体" charset="0"/>
            </a:endParaRPr>
          </a:p>
          <a:p>
            <a:pPr marL="365125" indent="-365125" algn="just" defTabSz="914400" eaLnBrk="1" hangingPunct="1">
              <a:lnSpc>
                <a:spcPct val="120000"/>
              </a:lnSpc>
              <a:spcBef>
                <a:spcPct val="20000"/>
              </a:spcBef>
              <a:buClr>
                <a:schemeClr val="accent1"/>
              </a:buClr>
              <a:buFont typeface="Wingdings" charset="0"/>
              <a:buChar char=""/>
              <a:defRPr/>
            </a:pPr>
            <a:endParaRPr lang="zh-CN" altLang="en-US" sz="1800" dirty="0">
              <a:latin typeface="Arial" charset="0"/>
              <a:ea typeface="黑体" charset="0"/>
            </a:endParaRPr>
          </a:p>
          <a:p>
            <a:pPr marL="365125" indent="-365125" algn="just" defTabSz="914400" eaLnBrk="1" hangingPunct="1">
              <a:lnSpc>
                <a:spcPct val="120000"/>
              </a:lnSpc>
              <a:spcBef>
                <a:spcPct val="20000"/>
              </a:spcBef>
              <a:buClr>
                <a:schemeClr val="accent1"/>
              </a:buClr>
              <a:buFont typeface="Wingdings" charset="0"/>
              <a:buChar char=""/>
              <a:defRPr/>
            </a:pPr>
            <a:endParaRPr lang="zh-CN" altLang="en-US" sz="1800" dirty="0">
              <a:latin typeface="Arial" charset="0"/>
              <a:ea typeface="黑体" charset="0"/>
            </a:endParaRPr>
          </a:p>
          <a:p>
            <a:pPr marL="365125" indent="-365125" algn="just" defTabSz="914400" eaLnBrk="1" hangingPunct="1">
              <a:lnSpc>
                <a:spcPct val="120000"/>
              </a:lnSpc>
              <a:spcBef>
                <a:spcPct val="20000"/>
              </a:spcBef>
              <a:buClr>
                <a:schemeClr val="accent1"/>
              </a:buClr>
              <a:buFont typeface="Wingdings" charset="0"/>
              <a:buNone/>
              <a:defRPr/>
            </a:pPr>
            <a:endParaRPr lang="zh-CN" altLang="en-US" sz="1800" dirty="0">
              <a:latin typeface="Arial" charset="0"/>
              <a:ea typeface="黑体" charset="0"/>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3.3.3图像文件的保存</a:t>
            </a:r>
          </a:p>
        </p:txBody>
      </p:sp>
      <p:sp>
        <p:nvSpPr>
          <p:cNvPr id="50178"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en-US" altLang="zh-CN" sz="1800">
                <a:latin typeface="Arial" charset="0"/>
                <a:ea typeface="黑体" charset="0"/>
              </a:rPr>
              <a:t>MATLAB</a:t>
            </a:r>
            <a:r>
              <a:rPr lang="zh-CN" altLang="en-US" sz="1800">
                <a:latin typeface="Arial" charset="0"/>
                <a:ea typeface="黑体" charset="0"/>
              </a:rPr>
              <a:t>中利用函数</a:t>
            </a:r>
            <a:r>
              <a:rPr lang="en-US" altLang="zh-CN" sz="1800" b="1">
                <a:solidFill>
                  <a:srgbClr val="CC0099"/>
                </a:solidFill>
                <a:latin typeface="Arial" charset="0"/>
                <a:ea typeface="黑体" charset="0"/>
              </a:rPr>
              <a:t>imwrite( )</a:t>
            </a:r>
            <a:r>
              <a:rPr lang="zh-CN" altLang="en-US" sz="1800">
                <a:latin typeface="Arial" charset="0"/>
                <a:ea typeface="黑体" charset="0"/>
              </a:rPr>
              <a:t>来实现图像文件的写入操作，即保存，与函数</a:t>
            </a:r>
            <a:r>
              <a:rPr lang="en-US" altLang="zh-CN" sz="1800">
                <a:latin typeface="Arial" charset="0"/>
                <a:ea typeface="黑体" charset="0"/>
              </a:rPr>
              <a:t>imread( )</a:t>
            </a:r>
            <a:r>
              <a:rPr lang="zh-CN" altLang="en-US" sz="1800">
                <a:latin typeface="Arial" charset="0"/>
                <a:ea typeface="黑体" charset="0"/>
              </a:rPr>
              <a:t>的作用相对。其调用格式通常有以下几种：</a:t>
            </a:r>
            <a:endParaRPr lang="zh-CN" sz="1800">
              <a:latin typeface="Arial" charset="0"/>
              <a:ea typeface="黑体" charset="0"/>
            </a:endParaRPr>
          </a:p>
          <a:p>
            <a:pPr algn="just" eaLnBrk="1" hangingPunct="1">
              <a:lnSpc>
                <a:spcPct val="120000"/>
              </a:lnSpc>
            </a:pPr>
            <a:r>
              <a:rPr lang="en-US" altLang="zh-CN" sz="1800" b="1">
                <a:solidFill>
                  <a:srgbClr val="CC0099"/>
                </a:solidFill>
                <a:latin typeface="Arial" charset="0"/>
                <a:ea typeface="黑体" charset="0"/>
              </a:rPr>
              <a:t>imwrite(I, 'filename', 'fmt')：</a:t>
            </a:r>
            <a:r>
              <a:rPr lang="zh-CN" altLang="en-US" sz="1800">
                <a:latin typeface="Arial" charset="0"/>
                <a:ea typeface="黑体" charset="0"/>
              </a:rPr>
              <a:t>该函数是把图像数据</a:t>
            </a:r>
            <a:r>
              <a:rPr lang="en-US" altLang="zh-CN" sz="1800">
                <a:latin typeface="Arial" charset="0"/>
                <a:ea typeface="黑体" charset="0"/>
              </a:rPr>
              <a:t>I</a:t>
            </a:r>
            <a:r>
              <a:rPr lang="zh-CN" altLang="en-US" sz="1800">
                <a:latin typeface="Arial" charset="0"/>
                <a:ea typeface="黑体" charset="0"/>
              </a:rPr>
              <a:t>保存到由字符串“</a:t>
            </a:r>
            <a:r>
              <a:rPr lang="en-US" altLang="zh-CN" sz="1800">
                <a:latin typeface="Arial" charset="0"/>
                <a:ea typeface="黑体" charset="0"/>
              </a:rPr>
              <a:t>filename</a:t>
            </a:r>
            <a:r>
              <a:rPr lang="zh-CN" altLang="en-US" sz="1800">
                <a:latin typeface="Arial" charset="0"/>
                <a:ea typeface="黑体" charset="0"/>
              </a:rPr>
              <a:t>”指定的文件中，存储的文件格式由</a:t>
            </a:r>
            <a:r>
              <a:rPr lang="en-US" altLang="zh-CN" sz="1800">
                <a:latin typeface="Arial" charset="0"/>
                <a:ea typeface="黑体" charset="0"/>
              </a:rPr>
              <a:t>fmt</a:t>
            </a:r>
            <a:r>
              <a:rPr lang="zh-CN" altLang="en-US" sz="1800">
                <a:latin typeface="Arial" charset="0"/>
                <a:ea typeface="黑体" charset="0"/>
              </a:rPr>
              <a:t>指定。与函数</a:t>
            </a:r>
            <a:r>
              <a:rPr lang="en-US" altLang="zh-CN" sz="1800">
                <a:latin typeface="Arial" charset="0"/>
                <a:ea typeface="黑体" charset="0"/>
              </a:rPr>
              <a:t>imread( )</a:t>
            </a:r>
            <a:r>
              <a:rPr lang="zh-CN" altLang="en-US" sz="1800">
                <a:latin typeface="Arial" charset="0"/>
                <a:ea typeface="黑体" charset="0"/>
              </a:rPr>
              <a:t>使用类似，如果所指定的保存文件</a:t>
            </a:r>
            <a:r>
              <a:rPr lang="en-US" altLang="zh-CN" sz="1800">
                <a:latin typeface="Arial" charset="0"/>
                <a:ea typeface="黑体" charset="0"/>
              </a:rPr>
              <a:t>filename</a:t>
            </a:r>
            <a:r>
              <a:rPr lang="zh-CN" altLang="en-US" sz="1800">
                <a:latin typeface="Arial" charset="0"/>
                <a:ea typeface="黑体" charset="0"/>
              </a:rPr>
              <a:t>不在当前目录下或</a:t>
            </a:r>
            <a:r>
              <a:rPr lang="en-US" altLang="zh-CN" sz="1800">
                <a:latin typeface="Arial" charset="0"/>
                <a:ea typeface="黑体" charset="0"/>
              </a:rPr>
              <a:t>MATLAB</a:t>
            </a:r>
            <a:r>
              <a:rPr lang="zh-CN" altLang="en-US" sz="1800">
                <a:latin typeface="Arial" charset="0"/>
                <a:ea typeface="黑体" charset="0"/>
              </a:rPr>
              <a:t>的目录下，必须指明其完整路径。</a:t>
            </a:r>
            <a:r>
              <a:rPr lang="en-US" altLang="zh-CN" sz="1800">
                <a:latin typeface="Arial" charset="0"/>
                <a:ea typeface="黑体" charset="0"/>
              </a:rPr>
              <a:t>fmt</a:t>
            </a:r>
            <a:r>
              <a:rPr lang="zh-CN" altLang="en-US" sz="1800">
                <a:latin typeface="Arial" charset="0"/>
                <a:ea typeface="黑体" charset="0"/>
              </a:rPr>
              <a:t>的取值必须是</a:t>
            </a:r>
            <a:r>
              <a:rPr lang="en-US" altLang="zh-CN" sz="1800">
                <a:latin typeface="Arial" charset="0"/>
                <a:ea typeface="黑体" charset="0"/>
              </a:rPr>
              <a:t>MATLAB</a:t>
            </a:r>
            <a:r>
              <a:rPr lang="zh-CN" altLang="en-US" sz="1800">
                <a:latin typeface="Arial" charset="0"/>
                <a:ea typeface="黑体" charset="0"/>
              </a:rPr>
              <a:t>所支持的图像文件格式。图像数据</a:t>
            </a:r>
            <a:r>
              <a:rPr lang="en-US" altLang="zh-CN" sz="1800">
                <a:latin typeface="Arial" charset="0"/>
                <a:ea typeface="黑体" charset="0"/>
              </a:rPr>
              <a:t>I</a:t>
            </a:r>
            <a:r>
              <a:rPr lang="zh-CN" altLang="en-US" sz="1800">
                <a:latin typeface="Arial" charset="0"/>
                <a:ea typeface="黑体" charset="0"/>
              </a:rPr>
              <a:t>不能为空，如果</a:t>
            </a:r>
            <a:r>
              <a:rPr lang="en-US" altLang="zh-CN" sz="1800">
                <a:latin typeface="Arial" charset="0"/>
                <a:ea typeface="黑体" charset="0"/>
              </a:rPr>
              <a:t>I</a:t>
            </a:r>
            <a:r>
              <a:rPr lang="zh-CN" altLang="en-US" sz="1800">
                <a:latin typeface="Arial" charset="0"/>
                <a:ea typeface="黑体" charset="0"/>
              </a:rPr>
              <a:t>为灰度图像，那么</a:t>
            </a:r>
            <a:r>
              <a:rPr lang="en-US" altLang="zh-CN" sz="1800">
                <a:latin typeface="Arial" charset="0"/>
                <a:ea typeface="黑体" charset="0"/>
              </a:rPr>
              <a:t>I</a:t>
            </a:r>
            <a:r>
              <a:rPr lang="zh-CN" altLang="en-US" sz="1800">
                <a:latin typeface="Arial" charset="0"/>
                <a:ea typeface="黑体" charset="0"/>
              </a:rPr>
              <a:t>应该是一个</a:t>
            </a:r>
            <a:r>
              <a:rPr lang="en-US" altLang="zh-CN" sz="1800">
                <a:latin typeface="Arial" charset="0"/>
                <a:ea typeface="黑体" charset="0"/>
              </a:rPr>
              <a:t>M N</a:t>
            </a:r>
            <a:r>
              <a:rPr lang="zh-CN" altLang="en-US" sz="1800">
                <a:latin typeface="Arial" charset="0"/>
                <a:ea typeface="黑体" charset="0"/>
              </a:rPr>
              <a:t>的二维数组，如果</a:t>
            </a:r>
            <a:r>
              <a:rPr lang="en-US" altLang="zh-CN" sz="1800">
                <a:latin typeface="Arial" charset="0"/>
                <a:ea typeface="黑体" charset="0"/>
              </a:rPr>
              <a:t>I</a:t>
            </a:r>
            <a:r>
              <a:rPr lang="zh-CN" altLang="en-US" sz="1800">
                <a:latin typeface="Arial" charset="0"/>
                <a:ea typeface="黑体" charset="0"/>
              </a:rPr>
              <a:t>为彩色图像，那么</a:t>
            </a:r>
            <a:r>
              <a:rPr lang="en-US" altLang="zh-CN" sz="1800">
                <a:latin typeface="Arial" charset="0"/>
                <a:ea typeface="黑体" charset="0"/>
              </a:rPr>
              <a:t>I</a:t>
            </a:r>
            <a:r>
              <a:rPr lang="zh-CN" altLang="en-US" sz="1800">
                <a:latin typeface="Arial" charset="0"/>
                <a:ea typeface="黑体" charset="0"/>
              </a:rPr>
              <a:t>应该是一个</a:t>
            </a:r>
            <a:r>
              <a:rPr lang="en-US" altLang="zh-CN" sz="1800">
                <a:latin typeface="Arial" charset="0"/>
                <a:ea typeface="黑体" charset="0"/>
              </a:rPr>
              <a:t>M×N×3</a:t>
            </a:r>
            <a:r>
              <a:rPr lang="zh-CN" altLang="en-US" sz="1800">
                <a:latin typeface="Arial" charset="0"/>
                <a:ea typeface="黑体" charset="0"/>
              </a:rPr>
              <a:t>的三维数组。如果</a:t>
            </a:r>
            <a:r>
              <a:rPr lang="en-US" altLang="zh-CN" sz="1800">
                <a:latin typeface="Arial" charset="0"/>
                <a:ea typeface="黑体" charset="0"/>
              </a:rPr>
              <a:t>fmt</a:t>
            </a:r>
            <a:r>
              <a:rPr lang="zh-CN" altLang="en-US" sz="1800">
                <a:latin typeface="Arial" charset="0"/>
                <a:ea typeface="黑体" charset="0"/>
              </a:rPr>
              <a:t>指定的格式为</a:t>
            </a:r>
            <a:r>
              <a:rPr lang="en-US" altLang="zh-CN" sz="1800">
                <a:latin typeface="Arial" charset="0"/>
                <a:ea typeface="黑体" charset="0"/>
              </a:rPr>
              <a:t>TIFF</a:t>
            </a:r>
            <a:r>
              <a:rPr lang="zh-CN" altLang="en-US" sz="1800">
                <a:latin typeface="Arial" charset="0"/>
                <a:ea typeface="黑体" charset="0"/>
              </a:rPr>
              <a:t>，那么函数</a:t>
            </a:r>
            <a:r>
              <a:rPr lang="en-US" altLang="zh-CN" sz="1800">
                <a:latin typeface="Arial" charset="0"/>
                <a:ea typeface="黑体" charset="0"/>
              </a:rPr>
              <a:t>imwrite( )</a:t>
            </a:r>
            <a:r>
              <a:rPr lang="zh-CN" altLang="en-US" sz="1800">
                <a:latin typeface="Arial" charset="0"/>
                <a:ea typeface="黑体" charset="0"/>
              </a:rPr>
              <a:t>可以接受</a:t>
            </a:r>
            <a:r>
              <a:rPr lang="en-US" altLang="zh-CN" sz="1800">
                <a:latin typeface="Arial" charset="0"/>
                <a:ea typeface="黑体" charset="0"/>
              </a:rPr>
              <a:t>M×N×4</a:t>
            </a:r>
            <a:r>
              <a:rPr lang="zh-CN" altLang="en-US" sz="1800">
                <a:latin typeface="Arial" charset="0"/>
                <a:ea typeface="黑体" charset="0"/>
              </a:rPr>
              <a:t>的三维数组。</a:t>
            </a:r>
            <a:endParaRPr lang="en-US" altLang="zh-CN" sz="1800">
              <a:latin typeface="Arial" charset="0"/>
              <a:ea typeface="黑体" charset="0"/>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内容占位符 4"/>
          <p:cNvSpPr>
            <a:spLocks noGrp="1" noChangeArrowheads="1"/>
          </p:cNvSpPr>
          <p:nvPr>
            <p:ph sz="quarter" idx="13"/>
            <p:custDataLst>
              <p:tags r:id="rId2"/>
            </p:custDataLst>
          </p:nvPr>
        </p:nvSpPr>
        <p:spPr>
          <a:xfrm>
            <a:off x="842963" y="762000"/>
            <a:ext cx="7458075" cy="5314950"/>
          </a:xfrm>
        </p:spPr>
        <p:txBody>
          <a:bodyPr anchor="ctr"/>
          <a:lstStyle/>
          <a:p>
            <a:pPr algn="just" eaLnBrk="1" hangingPunct="1">
              <a:lnSpc>
                <a:spcPct val="120000"/>
              </a:lnSpc>
            </a:pPr>
            <a:r>
              <a:rPr lang="en-US" altLang="zh-CN" sz="1800" b="1">
                <a:solidFill>
                  <a:srgbClr val="CC0099"/>
                </a:solidFill>
                <a:latin typeface="Arial" charset="0"/>
                <a:ea typeface="黑体" charset="0"/>
              </a:rPr>
              <a:t>imwrite(X,map, 'filename', 'fmt')：</a:t>
            </a:r>
            <a:r>
              <a:rPr lang="zh-CN" altLang="en-US" sz="1800">
                <a:latin typeface="Arial" charset="0"/>
                <a:ea typeface="黑体" charset="0"/>
              </a:rPr>
              <a:t>该函数是用于保存索引色图像，其中</a:t>
            </a:r>
            <a:r>
              <a:rPr lang="en-US" altLang="zh-CN" sz="1800">
                <a:latin typeface="Arial" charset="0"/>
                <a:ea typeface="黑体" charset="0"/>
              </a:rPr>
              <a:t>X</a:t>
            </a:r>
            <a:r>
              <a:rPr lang="zh-CN" altLang="en-US" sz="1800">
                <a:latin typeface="Arial" charset="0"/>
                <a:ea typeface="黑体" charset="0"/>
              </a:rPr>
              <a:t>表示索引色图像数据矩阵，</a:t>
            </a:r>
            <a:r>
              <a:rPr lang="en-US" altLang="zh-CN" sz="1800">
                <a:latin typeface="Arial" charset="0"/>
                <a:ea typeface="黑体" charset="0"/>
              </a:rPr>
              <a:t>map</a:t>
            </a:r>
            <a:r>
              <a:rPr lang="zh-CN" altLang="en-US" sz="1800">
                <a:latin typeface="Arial" charset="0"/>
                <a:ea typeface="黑体" charset="0"/>
              </a:rPr>
              <a:t>表示与其关联的颜色映射表，</a:t>
            </a:r>
            <a:r>
              <a:rPr lang="en-US" altLang="zh-CN" sz="1800">
                <a:latin typeface="Arial" charset="0"/>
                <a:ea typeface="黑体" charset="0"/>
              </a:rPr>
              <a:t>filename</a:t>
            </a:r>
            <a:r>
              <a:rPr lang="zh-CN" altLang="en-US" sz="1800">
                <a:latin typeface="Arial" charset="0"/>
                <a:ea typeface="黑体" charset="0"/>
              </a:rPr>
              <a:t>为保存的文件名，</a:t>
            </a:r>
            <a:r>
              <a:rPr lang="en-US" altLang="zh-CN" sz="1800">
                <a:latin typeface="Arial" charset="0"/>
                <a:ea typeface="黑体" charset="0"/>
              </a:rPr>
              <a:t>fmt</a:t>
            </a:r>
            <a:r>
              <a:rPr lang="zh-CN" altLang="en-US" sz="1800">
                <a:latin typeface="Arial" charset="0"/>
                <a:ea typeface="黑体" charset="0"/>
              </a:rPr>
              <a:t>为文件的保存格式。如果</a:t>
            </a:r>
            <a:r>
              <a:rPr lang="en-US" altLang="zh-CN" sz="1800">
                <a:latin typeface="Arial" charset="0"/>
                <a:ea typeface="黑体" charset="0"/>
              </a:rPr>
              <a:t>X</a:t>
            </a:r>
            <a:r>
              <a:rPr lang="zh-CN" altLang="en-US" sz="1800">
                <a:latin typeface="Arial" charset="0"/>
                <a:ea typeface="黑体" charset="0"/>
              </a:rPr>
              <a:t>是</a:t>
            </a:r>
            <a:r>
              <a:rPr lang="en-US" altLang="zh-CN" sz="1800">
                <a:latin typeface="Arial" charset="0"/>
                <a:ea typeface="黑体" charset="0"/>
              </a:rPr>
              <a:t>uint8</a:t>
            </a:r>
            <a:r>
              <a:rPr lang="zh-CN" altLang="en-US" sz="1800">
                <a:latin typeface="Arial" charset="0"/>
                <a:ea typeface="黑体" charset="0"/>
              </a:rPr>
              <a:t>或</a:t>
            </a:r>
            <a:r>
              <a:rPr lang="en-US" altLang="zh-CN" sz="1800">
                <a:latin typeface="Arial" charset="0"/>
                <a:ea typeface="黑体" charset="0"/>
              </a:rPr>
              <a:t>uint16</a:t>
            </a:r>
            <a:r>
              <a:rPr lang="zh-CN" altLang="en-US" sz="1800">
                <a:latin typeface="Arial" charset="0"/>
                <a:ea typeface="黑体" charset="0"/>
              </a:rPr>
              <a:t>类型的数组，函数</a:t>
            </a:r>
            <a:r>
              <a:rPr lang="en-US" altLang="zh-CN" sz="1800">
                <a:latin typeface="Arial" charset="0"/>
                <a:ea typeface="黑体" charset="0"/>
              </a:rPr>
              <a:t>imwrite( )</a:t>
            </a:r>
            <a:r>
              <a:rPr lang="zh-CN" altLang="en-US" sz="1800">
                <a:latin typeface="Arial" charset="0"/>
                <a:ea typeface="黑体" charset="0"/>
              </a:rPr>
              <a:t>将数组中的实际数据按相同的类型保存在文件</a:t>
            </a:r>
            <a:r>
              <a:rPr lang="en-US" altLang="zh-CN" sz="1800">
                <a:latin typeface="Arial" charset="0"/>
                <a:ea typeface="黑体" charset="0"/>
              </a:rPr>
              <a:t>filename</a:t>
            </a:r>
            <a:r>
              <a:rPr lang="zh-CN" altLang="en-US" sz="1800">
                <a:latin typeface="Arial" charset="0"/>
                <a:ea typeface="黑体" charset="0"/>
              </a:rPr>
              <a:t>中，前提是所保存的文件格式必须支持</a:t>
            </a:r>
            <a:r>
              <a:rPr lang="en-US" altLang="zh-CN" sz="1800">
                <a:latin typeface="Arial" charset="0"/>
                <a:ea typeface="黑体" charset="0"/>
              </a:rPr>
              <a:t>uint8</a:t>
            </a:r>
            <a:r>
              <a:rPr lang="zh-CN" altLang="en-US" sz="1800">
                <a:latin typeface="Arial" charset="0"/>
                <a:ea typeface="黑体" charset="0"/>
              </a:rPr>
              <a:t>或</a:t>
            </a:r>
            <a:r>
              <a:rPr lang="en-US" altLang="zh-CN" sz="1800">
                <a:latin typeface="Arial" charset="0"/>
                <a:ea typeface="黑体" charset="0"/>
              </a:rPr>
              <a:t>uint16</a:t>
            </a:r>
            <a:r>
              <a:rPr lang="zh-CN" altLang="en-US" sz="1800">
                <a:latin typeface="Arial" charset="0"/>
                <a:ea typeface="黑体" charset="0"/>
              </a:rPr>
              <a:t>的数据类型，否则会出错。在</a:t>
            </a:r>
            <a:r>
              <a:rPr lang="en-US" altLang="zh-CN" sz="1800">
                <a:latin typeface="Arial" charset="0"/>
                <a:ea typeface="黑体" charset="0"/>
              </a:rPr>
              <a:t>MATLAB</a:t>
            </a:r>
            <a:r>
              <a:rPr lang="zh-CN" altLang="en-US" sz="1800">
                <a:latin typeface="Arial" charset="0"/>
                <a:ea typeface="黑体" charset="0"/>
              </a:rPr>
              <a:t>中支持</a:t>
            </a:r>
            <a:r>
              <a:rPr lang="en-US" altLang="zh-CN" sz="1800">
                <a:latin typeface="Arial" charset="0"/>
                <a:ea typeface="黑体" charset="0"/>
              </a:rPr>
              <a:t>16</a:t>
            </a:r>
            <a:r>
              <a:rPr lang="zh-CN" altLang="en-US" sz="1800">
                <a:latin typeface="Arial" charset="0"/>
                <a:ea typeface="黑体" charset="0"/>
              </a:rPr>
              <a:t>位图像的存储的文件格式有</a:t>
            </a:r>
            <a:r>
              <a:rPr lang="en-US" altLang="zh-CN" sz="1800">
                <a:latin typeface="Arial" charset="0"/>
                <a:ea typeface="黑体" charset="0"/>
              </a:rPr>
              <a:t>PNG</a:t>
            </a:r>
            <a:r>
              <a:rPr lang="zh-CN" altLang="en-US" sz="1800">
                <a:latin typeface="Arial" charset="0"/>
                <a:ea typeface="黑体" charset="0"/>
              </a:rPr>
              <a:t>和</a:t>
            </a:r>
            <a:r>
              <a:rPr lang="en-US" altLang="zh-CN" sz="1800">
                <a:latin typeface="Arial" charset="0"/>
                <a:ea typeface="黑体" charset="0"/>
              </a:rPr>
              <a:t>TIFF</a:t>
            </a:r>
            <a:r>
              <a:rPr lang="zh-CN" altLang="en-US" sz="1800">
                <a:latin typeface="Arial" charset="0"/>
                <a:ea typeface="黑体" charset="0"/>
              </a:rPr>
              <a:t>。如果</a:t>
            </a:r>
            <a:r>
              <a:rPr lang="en-US" altLang="zh-CN" sz="1800">
                <a:latin typeface="Arial" charset="0"/>
                <a:ea typeface="黑体" charset="0"/>
              </a:rPr>
              <a:t>X</a:t>
            </a:r>
            <a:r>
              <a:rPr lang="zh-CN" altLang="en-US" sz="1800">
                <a:latin typeface="Arial" charset="0"/>
                <a:ea typeface="黑体" charset="0"/>
              </a:rPr>
              <a:t>是</a:t>
            </a:r>
            <a:r>
              <a:rPr lang="en-US" altLang="zh-CN" sz="1800">
                <a:latin typeface="Arial" charset="0"/>
                <a:ea typeface="黑体" charset="0"/>
              </a:rPr>
              <a:t>double</a:t>
            </a:r>
            <a:r>
              <a:rPr lang="zh-CN" altLang="en-US" sz="1800">
                <a:latin typeface="Arial" charset="0"/>
                <a:ea typeface="黑体" charset="0"/>
              </a:rPr>
              <a:t>类型的数组，函数</a:t>
            </a:r>
            <a:r>
              <a:rPr lang="en-US" altLang="zh-CN" sz="1800">
                <a:latin typeface="Arial" charset="0"/>
                <a:ea typeface="黑体" charset="0"/>
              </a:rPr>
              <a:t>imwrite( )</a:t>
            </a:r>
            <a:r>
              <a:rPr lang="zh-CN" altLang="en-US" sz="1800">
                <a:latin typeface="Arial" charset="0"/>
                <a:ea typeface="黑体" charset="0"/>
              </a:rPr>
              <a:t>采用</a:t>
            </a:r>
            <a:r>
              <a:rPr lang="en-US" altLang="zh-CN" sz="1800">
                <a:latin typeface="Arial" charset="0"/>
                <a:ea typeface="黑体" charset="0"/>
              </a:rPr>
              <a:t>uint8(X-1)</a:t>
            </a:r>
            <a:r>
              <a:rPr lang="zh-CN" altLang="en-US" sz="1800">
                <a:latin typeface="Arial" charset="0"/>
                <a:ea typeface="黑体" charset="0"/>
              </a:rPr>
              <a:t>表示数组中的值并写入到文件</a:t>
            </a:r>
            <a:r>
              <a:rPr lang="en-US" altLang="zh-CN" sz="1800">
                <a:latin typeface="Arial" charset="0"/>
                <a:ea typeface="黑体" charset="0"/>
              </a:rPr>
              <a:t>filename</a:t>
            </a:r>
            <a:r>
              <a:rPr lang="zh-CN" altLang="en-US" sz="1800">
                <a:latin typeface="Arial" charset="0"/>
                <a:ea typeface="黑体" charset="0"/>
              </a:rPr>
              <a:t>中。颜色映射表</a:t>
            </a:r>
            <a:r>
              <a:rPr lang="en-US" altLang="zh-CN" sz="1800">
                <a:latin typeface="Arial" charset="0"/>
                <a:ea typeface="黑体" charset="0"/>
              </a:rPr>
              <a:t>map</a:t>
            </a:r>
            <a:r>
              <a:rPr lang="zh-CN" altLang="en-US" sz="1800">
                <a:latin typeface="Arial" charset="0"/>
                <a:ea typeface="黑体" charset="0"/>
              </a:rPr>
              <a:t>必须是</a:t>
            </a:r>
            <a:r>
              <a:rPr lang="en-US" altLang="zh-CN" sz="1800">
                <a:latin typeface="Arial" charset="0"/>
                <a:ea typeface="黑体" charset="0"/>
              </a:rPr>
              <a:t>MATLAB</a:t>
            </a:r>
            <a:r>
              <a:rPr lang="zh-CN" altLang="en-US" sz="1800">
                <a:latin typeface="Arial" charset="0"/>
                <a:ea typeface="黑体" charset="0"/>
              </a:rPr>
              <a:t>所支持的颜色映射表类型。</a:t>
            </a:r>
            <a:endParaRPr lang="zh-CN" sz="1800">
              <a:latin typeface="Arial" charset="0"/>
              <a:ea typeface="黑体" charset="0"/>
            </a:endParaRPr>
          </a:p>
          <a:p>
            <a:pPr algn="just" eaLnBrk="1" hangingPunct="1">
              <a:lnSpc>
                <a:spcPct val="120000"/>
              </a:lnSpc>
            </a:pPr>
            <a:r>
              <a:rPr lang="en-US" altLang="zh-CN" sz="1800" b="1">
                <a:solidFill>
                  <a:srgbClr val="CC0099"/>
                </a:solidFill>
                <a:latin typeface="Arial" charset="0"/>
                <a:ea typeface="黑体" charset="0"/>
              </a:rPr>
              <a:t>imwrite(x,map,'trees.bmp');</a:t>
            </a:r>
            <a:endParaRPr lang="en-US" altLang="zh-CN" sz="1800">
              <a:latin typeface="Arial" charset="0"/>
              <a:ea typeface="黑体" charset="0"/>
            </a:endParaRP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4"/>
          <p:cNvSpPr>
            <a:spLocks noGrp="1" noChangeArrowheads="1"/>
          </p:cNvSpPr>
          <p:nvPr>
            <p:ph sz="quarter" idx="13"/>
            <p:custDataLst>
              <p:tags r:id="rId2"/>
            </p:custDataLst>
          </p:nvPr>
        </p:nvSpPr>
        <p:spPr>
          <a:xfrm>
            <a:off x="842963" y="762000"/>
            <a:ext cx="7458075" cy="5314950"/>
          </a:xfrm>
        </p:spPr>
        <p:txBody>
          <a:bodyPr anchor="ctr"/>
          <a:lstStyle/>
          <a:p>
            <a:pPr algn="just" eaLnBrk="1" hangingPunct="1">
              <a:lnSpc>
                <a:spcPct val="120000"/>
              </a:lnSpc>
            </a:pPr>
            <a:r>
              <a:rPr lang="en-US" altLang="zh-CN" sz="1800" b="1">
                <a:solidFill>
                  <a:srgbClr val="CC0099"/>
                </a:solidFill>
                <a:latin typeface="Arial" charset="0"/>
                <a:ea typeface="黑体" charset="0"/>
              </a:rPr>
              <a:t>imwrite(…, 'filename')：</a:t>
            </a:r>
            <a:r>
              <a:rPr lang="zh-CN" altLang="en-US" sz="1800">
                <a:latin typeface="Arial" charset="0"/>
                <a:ea typeface="黑体" charset="0"/>
              </a:rPr>
              <a:t>该函数是将图像保存到文件中时，从</a:t>
            </a:r>
            <a:r>
              <a:rPr lang="en-US" altLang="zh-CN" sz="1800">
                <a:latin typeface="Arial" charset="0"/>
                <a:ea typeface="黑体" charset="0"/>
              </a:rPr>
              <a:t>filename</a:t>
            </a:r>
            <a:r>
              <a:rPr lang="zh-CN" altLang="en-US" sz="1800">
                <a:latin typeface="Arial" charset="0"/>
                <a:ea typeface="黑体" charset="0"/>
              </a:rPr>
              <a:t>的扩展名中推断图像的文件格式，该扩展名要求必须是</a:t>
            </a:r>
            <a:r>
              <a:rPr lang="en-US" altLang="zh-CN" sz="1800">
                <a:latin typeface="Arial" charset="0"/>
                <a:ea typeface="黑体" charset="0"/>
              </a:rPr>
              <a:t>MATLAB</a:t>
            </a:r>
            <a:r>
              <a:rPr lang="zh-CN" altLang="en-US" sz="1800">
                <a:latin typeface="Arial" charset="0"/>
                <a:ea typeface="黑体" charset="0"/>
              </a:rPr>
              <a:t>所支持的类型。函数</a:t>
            </a:r>
            <a:r>
              <a:rPr lang="en-US" altLang="zh-CN" sz="1800">
                <a:latin typeface="Arial" charset="0"/>
                <a:ea typeface="黑体" charset="0"/>
              </a:rPr>
              <a:t>imwrite()</a:t>
            </a:r>
            <a:r>
              <a:rPr lang="zh-CN" altLang="en-US" sz="1800">
                <a:latin typeface="Arial" charset="0"/>
                <a:ea typeface="黑体" charset="0"/>
              </a:rPr>
              <a:t>中在</a:t>
            </a:r>
            <a:r>
              <a:rPr lang="en-US" altLang="zh-CN" sz="1800">
                <a:latin typeface="Arial" charset="0"/>
                <a:ea typeface="黑体" charset="0"/>
              </a:rPr>
              <a:t>filename</a:t>
            </a:r>
            <a:r>
              <a:rPr lang="zh-CN" altLang="en-US" sz="1800">
                <a:latin typeface="Arial" charset="0"/>
                <a:ea typeface="黑体" charset="0"/>
              </a:rPr>
              <a:t>之前的参数“</a:t>
            </a:r>
            <a:r>
              <a:rPr lang="en-US" altLang="zh-CN" sz="1800">
                <a:latin typeface="Arial" charset="0"/>
                <a:ea typeface="黑体" charset="0"/>
              </a:rPr>
              <a:t>…</a:t>
            </a:r>
            <a:r>
              <a:rPr lang="zh-CN" altLang="en-US" sz="1800">
                <a:latin typeface="Arial" charset="0"/>
                <a:ea typeface="黑体" charset="0"/>
              </a:rPr>
              <a:t>”与前面提到的格式是相同的调用方式。</a:t>
            </a:r>
            <a:endParaRPr lang="zh-CN" sz="1800">
              <a:latin typeface="Arial" charset="0"/>
              <a:ea typeface="黑体" charset="0"/>
            </a:endParaRPr>
          </a:p>
          <a:p>
            <a:pPr algn="just" eaLnBrk="1" hangingPunct="1">
              <a:lnSpc>
                <a:spcPct val="120000"/>
              </a:lnSpc>
            </a:pPr>
            <a:r>
              <a:rPr lang="en-US" altLang="zh-CN" sz="1800" b="1">
                <a:solidFill>
                  <a:srgbClr val="CC0099"/>
                </a:solidFill>
                <a:latin typeface="Arial" charset="0"/>
                <a:ea typeface="黑体" charset="0"/>
              </a:rPr>
              <a:t>imwrite(…, 'Param1',Val1, 'Param2',Val2,…)：</a:t>
            </a:r>
            <a:r>
              <a:rPr lang="zh-CN" altLang="en-US" sz="1800">
                <a:latin typeface="Arial" charset="0"/>
                <a:ea typeface="黑体" charset="0"/>
              </a:rPr>
              <a:t>该函数是用于在保存</a:t>
            </a:r>
            <a:r>
              <a:rPr lang="en-US" altLang="zh-CN" sz="1800">
                <a:latin typeface="Arial" charset="0"/>
                <a:ea typeface="黑体" charset="0"/>
              </a:rPr>
              <a:t>HDF</a:t>
            </a:r>
            <a:r>
              <a:rPr lang="zh-CN" altLang="en-US" sz="1800">
                <a:latin typeface="Arial" charset="0"/>
                <a:ea typeface="黑体" charset="0"/>
              </a:rPr>
              <a:t>、</a:t>
            </a:r>
            <a:r>
              <a:rPr lang="en-US" altLang="zh-CN" sz="1800">
                <a:latin typeface="Arial" charset="0"/>
                <a:ea typeface="黑体" charset="0"/>
              </a:rPr>
              <a:t>JPEG</a:t>
            </a:r>
            <a:r>
              <a:rPr lang="zh-CN" altLang="en-US" sz="1800">
                <a:latin typeface="Arial" charset="0"/>
                <a:ea typeface="黑体" charset="0"/>
              </a:rPr>
              <a:t>、</a:t>
            </a:r>
            <a:r>
              <a:rPr lang="en-US" altLang="zh-CN" sz="1800">
                <a:latin typeface="Arial" charset="0"/>
                <a:ea typeface="黑体" charset="0"/>
              </a:rPr>
              <a:t>PBM</a:t>
            </a:r>
            <a:r>
              <a:rPr lang="zh-CN" altLang="en-US" sz="1800">
                <a:latin typeface="Arial" charset="0"/>
                <a:ea typeface="黑体" charset="0"/>
              </a:rPr>
              <a:t>、</a:t>
            </a:r>
            <a:r>
              <a:rPr lang="en-US" altLang="zh-CN" sz="1800">
                <a:latin typeface="Arial" charset="0"/>
                <a:ea typeface="黑体" charset="0"/>
              </a:rPr>
              <a:t>PGM</a:t>
            </a:r>
            <a:r>
              <a:rPr lang="zh-CN" altLang="en-US" sz="1800">
                <a:latin typeface="Arial" charset="0"/>
                <a:ea typeface="黑体" charset="0"/>
              </a:rPr>
              <a:t>、</a:t>
            </a:r>
            <a:r>
              <a:rPr lang="en-US" altLang="zh-CN" sz="1800">
                <a:latin typeface="Arial" charset="0"/>
                <a:ea typeface="黑体" charset="0"/>
              </a:rPr>
              <a:t>PPM</a:t>
            </a:r>
            <a:r>
              <a:rPr lang="zh-CN" altLang="en-US" sz="1800">
                <a:latin typeface="Arial" charset="0"/>
                <a:ea typeface="黑体" charset="0"/>
              </a:rPr>
              <a:t>、</a:t>
            </a:r>
            <a:r>
              <a:rPr lang="en-US" altLang="zh-CN" sz="1800">
                <a:latin typeface="Arial" charset="0"/>
                <a:ea typeface="黑体" charset="0"/>
              </a:rPr>
              <a:t>PNG</a:t>
            </a:r>
            <a:r>
              <a:rPr lang="zh-CN" altLang="en-US" sz="1800">
                <a:latin typeface="Arial" charset="0"/>
                <a:ea typeface="黑体" charset="0"/>
              </a:rPr>
              <a:t>、</a:t>
            </a:r>
            <a:r>
              <a:rPr lang="en-US" altLang="zh-CN" sz="1800">
                <a:latin typeface="Arial" charset="0"/>
                <a:ea typeface="黑体" charset="0"/>
              </a:rPr>
              <a:t>RAS</a:t>
            </a:r>
            <a:r>
              <a:rPr lang="zh-CN" altLang="en-US" sz="1800">
                <a:latin typeface="Arial" charset="0"/>
                <a:ea typeface="黑体" charset="0"/>
              </a:rPr>
              <a:t>、</a:t>
            </a:r>
            <a:r>
              <a:rPr lang="en-US" altLang="zh-CN" sz="1800">
                <a:latin typeface="Arial" charset="0"/>
                <a:ea typeface="黑体" charset="0"/>
              </a:rPr>
              <a:t>GIF</a:t>
            </a:r>
            <a:r>
              <a:rPr lang="zh-CN" altLang="en-US" sz="1800">
                <a:latin typeface="Arial" charset="0"/>
                <a:ea typeface="黑体" charset="0"/>
              </a:rPr>
              <a:t>和</a:t>
            </a:r>
            <a:r>
              <a:rPr lang="en-US" altLang="zh-CN" sz="1800">
                <a:latin typeface="Arial" charset="0"/>
                <a:ea typeface="黑体" charset="0"/>
              </a:rPr>
              <a:t>TIFF</a:t>
            </a:r>
            <a:r>
              <a:rPr lang="zh-CN" altLang="en-US" sz="1800">
                <a:latin typeface="Arial" charset="0"/>
                <a:ea typeface="黑体" charset="0"/>
              </a:rPr>
              <a:t>等类型文件时指定某些参数值。例如，在保存</a:t>
            </a:r>
            <a:r>
              <a:rPr lang="en-US" altLang="zh-CN" sz="1800">
                <a:latin typeface="Arial" charset="0"/>
                <a:ea typeface="黑体" charset="0"/>
              </a:rPr>
              <a:t>JPEG</a:t>
            </a:r>
            <a:r>
              <a:rPr lang="zh-CN" altLang="en-US" sz="1800">
                <a:latin typeface="Arial" charset="0"/>
                <a:ea typeface="黑体" charset="0"/>
              </a:rPr>
              <a:t>文件时，可以存储以下参数：品质（</a:t>
            </a:r>
            <a:r>
              <a:rPr lang="en-US" altLang="zh-CN" sz="1800">
                <a:latin typeface="Arial" charset="0"/>
                <a:ea typeface="黑体" charset="0"/>
              </a:rPr>
              <a:t>Quality</a:t>
            </a:r>
            <a:r>
              <a:rPr lang="zh-CN" altLang="en-US" sz="1800">
                <a:latin typeface="Arial" charset="0"/>
                <a:ea typeface="黑体" charset="0"/>
              </a:rPr>
              <a:t>）、注释（</a:t>
            </a:r>
            <a:r>
              <a:rPr lang="en-US" altLang="zh-CN" sz="1800">
                <a:latin typeface="Arial" charset="0"/>
                <a:ea typeface="黑体" charset="0"/>
              </a:rPr>
              <a:t>Comment</a:t>
            </a:r>
            <a:r>
              <a:rPr lang="zh-CN" altLang="en-US" sz="1800">
                <a:latin typeface="Arial" charset="0"/>
                <a:ea typeface="黑体" charset="0"/>
              </a:rPr>
              <a:t>）、模式（</a:t>
            </a:r>
            <a:r>
              <a:rPr lang="en-US" altLang="zh-CN" sz="1800">
                <a:latin typeface="Arial" charset="0"/>
                <a:ea typeface="黑体" charset="0"/>
              </a:rPr>
              <a:t>Mode</a:t>
            </a:r>
            <a:r>
              <a:rPr lang="zh-CN" altLang="en-US" sz="1800">
                <a:latin typeface="Arial" charset="0"/>
                <a:ea typeface="黑体" charset="0"/>
              </a:rPr>
              <a:t>）和像素位数（</a:t>
            </a:r>
            <a:r>
              <a:rPr lang="en-US" altLang="zh-CN" sz="1800">
                <a:latin typeface="Arial" charset="0"/>
                <a:ea typeface="黑体" charset="0"/>
              </a:rPr>
              <a:t>BitDepth</a:t>
            </a:r>
            <a:r>
              <a:rPr lang="zh-CN" altLang="en-US" sz="1800">
                <a:latin typeface="Arial" charset="0"/>
                <a:ea typeface="黑体" charset="0"/>
              </a:rPr>
              <a:t>）；在保存</a:t>
            </a:r>
            <a:r>
              <a:rPr lang="en-US" altLang="zh-CN" sz="1800">
                <a:latin typeface="Arial" charset="0"/>
                <a:ea typeface="黑体" charset="0"/>
              </a:rPr>
              <a:t>HDF</a:t>
            </a:r>
            <a:r>
              <a:rPr lang="zh-CN" altLang="en-US" sz="1800">
                <a:latin typeface="Arial" charset="0"/>
                <a:ea typeface="黑体" charset="0"/>
              </a:rPr>
              <a:t>文件时，可以指定图像的压缩性（</a:t>
            </a:r>
            <a:r>
              <a:rPr lang="en-US" altLang="zh-CN" sz="1800">
                <a:latin typeface="Arial" charset="0"/>
                <a:ea typeface="黑体" charset="0"/>
              </a:rPr>
              <a:t>Compression</a:t>
            </a:r>
            <a:r>
              <a:rPr lang="zh-CN" altLang="en-US" sz="1800">
                <a:latin typeface="Arial" charset="0"/>
                <a:ea typeface="黑体" charset="0"/>
              </a:rPr>
              <a:t>）、品质（</a:t>
            </a:r>
            <a:r>
              <a:rPr lang="en-US" altLang="zh-CN" sz="1800">
                <a:latin typeface="Arial" charset="0"/>
                <a:ea typeface="黑体" charset="0"/>
              </a:rPr>
              <a:t>Quality</a:t>
            </a:r>
            <a:r>
              <a:rPr lang="zh-CN" altLang="en-US" sz="1800">
                <a:latin typeface="Arial" charset="0"/>
                <a:ea typeface="黑体" charset="0"/>
              </a:rPr>
              <a:t>）和写入模式（</a:t>
            </a:r>
            <a:r>
              <a:rPr lang="en-US" altLang="zh-CN" sz="1800">
                <a:latin typeface="Arial" charset="0"/>
                <a:ea typeface="黑体" charset="0"/>
              </a:rPr>
              <a:t>WriteMode</a:t>
            </a:r>
            <a:r>
              <a:rPr lang="zh-CN" altLang="en-US" sz="1800">
                <a:latin typeface="Arial" charset="0"/>
                <a:ea typeface="黑体" charset="0"/>
              </a:rPr>
              <a:t>）。不同的文件格式所保存的参数不同，用户可以参考帮助文档中的相关介绍。例如</a:t>
            </a:r>
            <a:r>
              <a:rPr lang="en-US" altLang="zh-CN" sz="1800">
                <a:latin typeface="Arial" charset="0"/>
                <a:ea typeface="黑体" charset="0"/>
              </a:rPr>
              <a:t>imwrite(I, 'trees.png', ' BitDepth',8)</a:t>
            </a:r>
            <a:r>
              <a:rPr lang="zh-CN" altLang="en-US" sz="1800">
                <a:latin typeface="Arial" charset="0"/>
                <a:ea typeface="黑体" charset="0"/>
              </a:rPr>
              <a:t>其含义是将图像</a:t>
            </a:r>
            <a:r>
              <a:rPr lang="en-US" altLang="zh-CN" sz="1800">
                <a:latin typeface="Arial" charset="0"/>
                <a:ea typeface="黑体" charset="0"/>
              </a:rPr>
              <a:t>I</a:t>
            </a:r>
            <a:r>
              <a:rPr lang="zh-CN" altLang="en-US" sz="1800">
                <a:latin typeface="Arial" charset="0"/>
                <a:ea typeface="黑体" charset="0"/>
              </a:rPr>
              <a:t>保存在文件“</a:t>
            </a:r>
            <a:r>
              <a:rPr lang="en-US" altLang="zh-CN" sz="1800">
                <a:latin typeface="Arial" charset="0"/>
                <a:ea typeface="黑体" charset="0"/>
              </a:rPr>
              <a:t>trees.png</a:t>
            </a:r>
            <a:r>
              <a:rPr lang="zh-CN" altLang="en-US" sz="1800">
                <a:latin typeface="Arial" charset="0"/>
                <a:ea typeface="黑体" charset="0"/>
              </a:rPr>
              <a:t>”中，并且给参数</a:t>
            </a:r>
            <a:r>
              <a:rPr lang="en-US" altLang="zh-CN" sz="1800">
                <a:latin typeface="Arial" charset="0"/>
                <a:ea typeface="黑体" charset="0"/>
              </a:rPr>
              <a:t>BitDepth</a:t>
            </a:r>
            <a:r>
              <a:rPr lang="zh-CN" altLang="en-US" sz="1800">
                <a:latin typeface="Arial" charset="0"/>
                <a:ea typeface="黑体" charset="0"/>
              </a:rPr>
              <a:t>赋值为</a:t>
            </a:r>
            <a:r>
              <a:rPr lang="en-US" altLang="zh-CN" sz="1800">
                <a:latin typeface="Arial" charset="0"/>
                <a:ea typeface="黑体" charset="0"/>
              </a:rPr>
              <a:t>8</a:t>
            </a:r>
            <a:r>
              <a:rPr lang="zh-CN" altLang="en-US" sz="1800">
                <a:latin typeface="Arial" charset="0"/>
                <a:ea typeface="黑体" charset="0"/>
              </a:rPr>
              <a:t>。</a:t>
            </a:r>
            <a:endParaRPr lang="zh-CN" sz="1800">
              <a:latin typeface="Arial" charset="0"/>
              <a:ea typeface="黑体" charset="0"/>
            </a:endParaRPr>
          </a:p>
          <a:p>
            <a:pPr algn="just" eaLnBrk="1" hangingPunct="1">
              <a:lnSpc>
                <a:spcPct val="120000"/>
              </a:lnSpc>
            </a:pPr>
            <a:endParaRPr lang="en-US" altLang="zh-CN" sz="1800">
              <a:latin typeface="Arial" charset="0"/>
              <a:ea typeface="黑体" charset="0"/>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3.4图像文件的显示</a:t>
            </a:r>
          </a:p>
        </p:txBody>
      </p:sp>
      <p:sp>
        <p:nvSpPr>
          <p:cNvPr id="53250"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在数字图像处理中，对一幅图像进行处理和操作，第一步是将该图像读取出来，然后完成后续的处理操作。但用户如何知道处理的结果怎样呢，它与原图像之间有什么差别呢。这就要求将图像可以在屏幕上进行显示，然后人眼就能最直接地对图像进行观察和分辨。在</a:t>
            </a:r>
            <a:r>
              <a:rPr lang="en-US" altLang="zh-CN" sz="1800">
                <a:latin typeface="Arial" charset="0"/>
                <a:ea typeface="黑体" charset="0"/>
              </a:rPr>
              <a:t>MATLAB</a:t>
            </a:r>
            <a:r>
              <a:rPr lang="zh-CN" altLang="en-US" sz="1800">
                <a:latin typeface="Arial" charset="0"/>
                <a:ea typeface="黑体" charset="0"/>
              </a:rPr>
              <a:t>中提供了丰富的函数，可以实现对图像的显示，例如显示灰度图像，显示彩色图像，显示多帧图像，显示图像像素信息等。本小节将具体介绍</a:t>
            </a:r>
            <a:r>
              <a:rPr lang="en-US" altLang="zh-CN" sz="1800">
                <a:latin typeface="Arial" charset="0"/>
                <a:ea typeface="黑体" charset="0"/>
              </a:rPr>
              <a:t>MATLAB</a:t>
            </a:r>
            <a:r>
              <a:rPr lang="zh-CN" altLang="en-US" sz="1800">
                <a:latin typeface="Arial" charset="0"/>
                <a:ea typeface="黑体" charset="0"/>
              </a:rPr>
              <a:t>中图像显示函数以及各自的功能。</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3.4.1图像显示函数</a:t>
            </a:r>
          </a:p>
        </p:txBody>
      </p:sp>
      <p:sp>
        <p:nvSpPr>
          <p:cNvPr id="49154" name="内容占位符 3"/>
          <p:cNvSpPr>
            <a:spLocks noGrp="1" noChangeArrowheads="1"/>
          </p:cNvSpPr>
          <p:nvPr>
            <p:ph idx="1"/>
            <p:custDataLst>
              <p:tags r:id="rId3"/>
            </p:custDataLst>
          </p:nvPr>
        </p:nvSpPr>
        <p:spPr>
          <a:xfrm>
            <a:off x="628650" y="1966913"/>
            <a:ext cx="7886700" cy="4092575"/>
          </a:xfrm>
        </p:spPr>
        <p:txBody>
          <a:bodyPr/>
          <a:lstStyle/>
          <a:p>
            <a:pPr marL="0" indent="0" algn="just" eaLnBrk="1" hangingPunct="1">
              <a:buFont typeface="Arial" charset="0"/>
              <a:buNone/>
              <a:defRPr/>
            </a:pPr>
            <a:r>
              <a:rPr lang="zh-CN" altLang="en-US" sz="1800" dirty="0">
                <a:latin typeface="Arial" charset="0"/>
                <a:ea typeface="黑体" charset="0"/>
              </a:rPr>
              <a:t>在</a:t>
            </a:r>
            <a:r>
              <a:rPr lang="en-US" altLang="zh-CN" sz="1800" dirty="0">
                <a:latin typeface="Arial" charset="0"/>
                <a:ea typeface="黑体" charset="0"/>
              </a:rPr>
              <a:t>MATLAB</a:t>
            </a:r>
            <a:r>
              <a:rPr lang="zh-CN" altLang="en-US" sz="1800" dirty="0">
                <a:latin typeface="Arial" charset="0"/>
                <a:ea typeface="黑体" charset="0"/>
              </a:rPr>
              <a:t>中用于显示图像的窗口有两种：</a:t>
            </a:r>
          </a:p>
          <a:p>
            <a:pPr algn="just" eaLnBrk="1" hangingPunct="1">
              <a:defRPr/>
            </a:pPr>
            <a:r>
              <a:rPr lang="zh-CN" altLang="en-US" sz="1800" dirty="0">
                <a:latin typeface="Arial" charset="0"/>
                <a:ea typeface="黑体" charset="0"/>
              </a:rPr>
              <a:t>使用</a:t>
            </a:r>
            <a:r>
              <a:rPr lang="en-US" altLang="zh-CN" sz="1800" dirty="0">
                <a:latin typeface="Arial" charset="0"/>
                <a:ea typeface="黑体" charset="0"/>
              </a:rPr>
              <a:t>MATLAB</a:t>
            </a:r>
            <a:r>
              <a:rPr lang="zh-CN" altLang="en-US" sz="1800" dirty="0">
                <a:latin typeface="Arial" charset="0"/>
                <a:ea typeface="黑体" charset="0"/>
              </a:rPr>
              <a:t>图像工具浏览器（</a:t>
            </a:r>
            <a:r>
              <a:rPr lang="en-US" altLang="zh-CN" sz="1800" dirty="0">
                <a:latin typeface="Arial" charset="0"/>
                <a:ea typeface="黑体" charset="0"/>
              </a:rPr>
              <a:t>Image Tool Viewer</a:t>
            </a:r>
            <a:r>
              <a:rPr lang="zh-CN" altLang="en-US" sz="1800" dirty="0">
                <a:latin typeface="Arial" charset="0"/>
                <a:ea typeface="黑体" charset="0"/>
              </a:rPr>
              <a:t>），通过调用函数</a:t>
            </a:r>
            <a:r>
              <a:rPr lang="en-US" altLang="zh-CN" sz="1800" dirty="0" err="1">
                <a:latin typeface="Arial" charset="0"/>
                <a:ea typeface="黑体" charset="0"/>
              </a:rPr>
              <a:t>imtool</a:t>
            </a:r>
            <a:r>
              <a:rPr lang="en-US" altLang="zh-CN" sz="1800" dirty="0">
                <a:latin typeface="Arial" charset="0"/>
                <a:ea typeface="黑体" charset="0"/>
              </a:rPr>
              <a:t>( )</a:t>
            </a:r>
            <a:r>
              <a:rPr lang="zh-CN" altLang="en-US" sz="1800" dirty="0">
                <a:latin typeface="Arial" charset="0"/>
                <a:ea typeface="黑体" charset="0"/>
              </a:rPr>
              <a:t>来实现；</a:t>
            </a:r>
          </a:p>
          <a:p>
            <a:pPr algn="just" eaLnBrk="1" hangingPunct="1">
              <a:defRPr/>
            </a:pPr>
            <a:r>
              <a:rPr lang="zh-CN" altLang="en-US" sz="1800" dirty="0">
                <a:latin typeface="Arial" charset="0"/>
                <a:ea typeface="黑体" charset="0"/>
              </a:rPr>
              <a:t>使用</a:t>
            </a:r>
            <a:r>
              <a:rPr lang="en-US" altLang="zh-CN" sz="1800" dirty="0">
                <a:latin typeface="Arial" charset="0"/>
                <a:ea typeface="黑体" charset="0"/>
              </a:rPr>
              <a:t>MATLAB</a:t>
            </a:r>
            <a:r>
              <a:rPr lang="zh-CN" altLang="en-US" sz="1800" dirty="0">
                <a:latin typeface="Arial" charset="0"/>
                <a:ea typeface="黑体" charset="0"/>
              </a:rPr>
              <a:t>的通用图形图像视窗，通过调用函数</a:t>
            </a:r>
            <a:r>
              <a:rPr lang="en-US" altLang="zh-CN" sz="1800" dirty="0" err="1">
                <a:latin typeface="Arial" charset="0"/>
                <a:ea typeface="黑体" charset="0"/>
              </a:rPr>
              <a:t>imshow</a:t>
            </a:r>
            <a:r>
              <a:rPr lang="en-US" altLang="zh-CN" sz="1800" dirty="0">
                <a:latin typeface="Arial" charset="0"/>
                <a:ea typeface="黑体" charset="0"/>
              </a:rPr>
              <a:t>( )</a:t>
            </a:r>
            <a:r>
              <a:rPr lang="zh-CN" altLang="en-US" sz="1800" dirty="0">
                <a:latin typeface="Arial" charset="0"/>
                <a:ea typeface="黑体" charset="0"/>
              </a:rPr>
              <a:t>来实现。</a:t>
            </a:r>
          </a:p>
          <a:p>
            <a:pPr algn="just" eaLnBrk="1" hangingPunct="1">
              <a:defRPr/>
            </a:pPr>
            <a:r>
              <a:rPr lang="zh-CN" altLang="en-US" sz="1800" dirty="0">
                <a:latin typeface="Arial" charset="0"/>
                <a:ea typeface="黑体" charset="0"/>
              </a:rPr>
              <a:t>在</a:t>
            </a:r>
            <a:r>
              <a:rPr lang="en-US" altLang="zh-CN" sz="1800" dirty="0">
                <a:latin typeface="Arial" charset="0"/>
                <a:ea typeface="黑体" charset="0"/>
              </a:rPr>
              <a:t>MATLAB</a:t>
            </a:r>
            <a:r>
              <a:rPr lang="zh-CN" altLang="en-US" sz="1800" dirty="0">
                <a:latin typeface="Arial" charset="0"/>
                <a:ea typeface="黑体" charset="0"/>
              </a:rPr>
              <a:t>命令窗口中，输入以下指令： </a:t>
            </a:r>
          </a:p>
          <a:p>
            <a:pPr algn="just" eaLnBrk="1" hangingPunct="1">
              <a:defRPr/>
            </a:pPr>
            <a:r>
              <a:rPr lang="en-US" altLang="zh-CN" sz="1800" dirty="0">
                <a:latin typeface="Arial" charset="0"/>
                <a:ea typeface="黑体" charset="0"/>
              </a:rPr>
              <a:t>&gt;&gt; I=</a:t>
            </a:r>
            <a:r>
              <a:rPr lang="en-US" altLang="zh-CN" sz="1800" dirty="0" err="1">
                <a:latin typeface="Arial" charset="0"/>
                <a:ea typeface="黑体" charset="0"/>
              </a:rPr>
              <a:t>imread</a:t>
            </a:r>
            <a:r>
              <a:rPr lang="en-US" altLang="zh-CN" sz="1800" dirty="0">
                <a:latin typeface="Arial" charset="0"/>
                <a:ea typeface="黑体" charset="0"/>
              </a:rPr>
              <a:t>('</a:t>
            </a:r>
            <a:r>
              <a:rPr lang="en-US" altLang="zh-CN" sz="1800" dirty="0" err="1">
                <a:latin typeface="Arial" charset="0"/>
                <a:ea typeface="黑体" charset="0"/>
              </a:rPr>
              <a:t>lena.bmp</a:t>
            </a:r>
            <a:r>
              <a:rPr lang="en-US" altLang="zh-CN" sz="1800" dirty="0">
                <a:latin typeface="Arial" charset="0"/>
                <a:ea typeface="黑体" charset="0"/>
              </a:rPr>
              <a:t>');</a:t>
            </a:r>
            <a:r>
              <a:rPr lang="zh-CN" altLang="en-US" sz="1800" dirty="0">
                <a:latin typeface="Arial" charset="0"/>
                <a:ea typeface="黑体" charset="0"/>
              </a:rPr>
              <a:t>				</a:t>
            </a:r>
            <a:r>
              <a:rPr lang="en-US" altLang="zh-CN" sz="1800" dirty="0">
                <a:latin typeface="Arial" charset="0"/>
                <a:ea typeface="黑体" charset="0"/>
              </a:rPr>
              <a:t>%</a:t>
            </a:r>
            <a:r>
              <a:rPr lang="zh-CN" altLang="en-US" sz="1800" dirty="0">
                <a:latin typeface="Arial" charset="0"/>
                <a:ea typeface="黑体" charset="0"/>
              </a:rPr>
              <a:t>读取图像信息</a:t>
            </a:r>
          </a:p>
          <a:p>
            <a:pPr algn="just" eaLnBrk="1" hangingPunct="1">
              <a:defRPr/>
            </a:pPr>
            <a:r>
              <a:rPr lang="en-US" altLang="zh-CN" sz="1800" dirty="0">
                <a:latin typeface="Arial" charset="0"/>
                <a:ea typeface="黑体" charset="0"/>
              </a:rPr>
              <a:t>&gt;&gt;</a:t>
            </a:r>
            <a:r>
              <a:rPr lang="zh-CN" altLang="en-US" sz="1800" dirty="0">
                <a:latin typeface="Arial" charset="0"/>
                <a:ea typeface="黑体" charset="0"/>
              </a:rPr>
              <a:t> </a:t>
            </a:r>
            <a:r>
              <a:rPr lang="en-US" altLang="zh-CN" sz="1800" b="1" dirty="0" err="1">
                <a:solidFill>
                  <a:srgbClr val="CC0099"/>
                </a:solidFill>
                <a:latin typeface="Arial" charset="0"/>
                <a:ea typeface="黑体" charset="0"/>
              </a:rPr>
              <a:t>imtool</a:t>
            </a:r>
            <a:r>
              <a:rPr lang="en-US" altLang="zh-CN" sz="1800" b="1" dirty="0">
                <a:solidFill>
                  <a:srgbClr val="CC0099"/>
                </a:solidFill>
                <a:latin typeface="Arial" charset="0"/>
                <a:ea typeface="黑体" charset="0"/>
              </a:rPr>
              <a:t>(I);</a:t>
            </a:r>
            <a:r>
              <a:rPr lang="zh-CN" altLang="en-US" sz="1800" dirty="0">
                <a:latin typeface="Arial" charset="0"/>
                <a:ea typeface="黑体" charset="0"/>
              </a:rPr>
              <a:t>						</a:t>
            </a:r>
            <a:r>
              <a:rPr lang="en-US" altLang="zh-CN" sz="1800" dirty="0">
                <a:latin typeface="Arial" charset="0"/>
                <a:ea typeface="黑体" charset="0"/>
              </a:rPr>
              <a:t>%</a:t>
            </a:r>
            <a:r>
              <a:rPr lang="zh-CN" altLang="en-US" sz="1800" dirty="0">
                <a:latin typeface="Arial" charset="0"/>
                <a:ea typeface="黑体" charset="0"/>
              </a:rPr>
              <a:t>用函数</a:t>
            </a:r>
            <a:r>
              <a:rPr lang="en-US" altLang="zh-CN" sz="1800" dirty="0" err="1">
                <a:latin typeface="Arial" charset="0"/>
                <a:ea typeface="黑体" charset="0"/>
              </a:rPr>
              <a:t>imtool</a:t>
            </a:r>
            <a:r>
              <a:rPr lang="en-US" altLang="zh-CN" sz="1800" dirty="0">
                <a:latin typeface="Arial" charset="0"/>
                <a:ea typeface="黑体" charset="0"/>
              </a:rPr>
              <a:t>( )</a:t>
            </a:r>
            <a:r>
              <a:rPr lang="zh-CN" altLang="en-US" sz="1800" dirty="0">
                <a:latin typeface="Arial" charset="0"/>
                <a:ea typeface="黑体" charset="0"/>
              </a:rPr>
              <a:t>显示，使用的是图像工具浏览器</a:t>
            </a:r>
          </a:p>
          <a:p>
            <a:pPr algn="just" eaLnBrk="1" hangingPunct="1">
              <a:defRPr/>
            </a:pPr>
            <a:r>
              <a:rPr lang="en-US" altLang="zh-CN" sz="1800" dirty="0">
                <a:latin typeface="Arial" charset="0"/>
                <a:ea typeface="黑体" charset="0"/>
              </a:rPr>
              <a:t>&gt;&gt; </a:t>
            </a:r>
            <a:r>
              <a:rPr lang="en-US" altLang="zh-CN" sz="1800" b="1" dirty="0" err="1">
                <a:solidFill>
                  <a:srgbClr val="CC0099"/>
                </a:solidFill>
                <a:latin typeface="Arial" charset="0"/>
                <a:ea typeface="黑体" charset="0"/>
              </a:rPr>
              <a:t>imshow</a:t>
            </a:r>
            <a:r>
              <a:rPr lang="en-US" altLang="zh-CN" sz="1800" b="1" dirty="0">
                <a:solidFill>
                  <a:srgbClr val="CC0099"/>
                </a:solidFill>
                <a:latin typeface="Arial" charset="0"/>
                <a:ea typeface="黑体" charset="0"/>
              </a:rPr>
              <a:t>(I);</a:t>
            </a:r>
            <a:r>
              <a:rPr lang="zh-CN" altLang="en-US" sz="1800" dirty="0">
                <a:latin typeface="Arial" charset="0"/>
                <a:ea typeface="黑体" charset="0"/>
              </a:rPr>
              <a:t>						</a:t>
            </a:r>
            <a:r>
              <a:rPr lang="en-US" altLang="zh-CN" sz="1800" dirty="0">
                <a:latin typeface="Arial" charset="0"/>
                <a:ea typeface="黑体" charset="0"/>
              </a:rPr>
              <a:t>%</a:t>
            </a:r>
            <a:r>
              <a:rPr lang="zh-CN" altLang="en-US" sz="1800" dirty="0">
                <a:latin typeface="Arial" charset="0"/>
                <a:ea typeface="黑体" charset="0"/>
              </a:rPr>
              <a:t>用函数</a:t>
            </a:r>
            <a:r>
              <a:rPr lang="en-US" altLang="zh-CN" sz="1800" dirty="0" err="1">
                <a:latin typeface="Arial" charset="0"/>
                <a:ea typeface="黑体" charset="0"/>
              </a:rPr>
              <a:t>imshow</a:t>
            </a:r>
            <a:r>
              <a:rPr lang="en-US" altLang="zh-CN" sz="1800" dirty="0">
                <a:latin typeface="Arial" charset="0"/>
                <a:ea typeface="黑体" charset="0"/>
              </a:rPr>
              <a:t>( )</a:t>
            </a:r>
            <a:r>
              <a:rPr lang="zh-CN" altLang="en-US" sz="1800" dirty="0">
                <a:latin typeface="Arial" charset="0"/>
                <a:ea typeface="黑体" charset="0"/>
              </a:rPr>
              <a:t>显示，使用的通用图形图像视窗</a:t>
            </a:r>
          </a:p>
          <a:p>
            <a:pPr algn="just" eaLnBrk="1" hangingPunct="1">
              <a:defRPr/>
            </a:pPr>
            <a:r>
              <a:rPr lang="zh-CN" altLang="en-US" sz="1800" dirty="0">
                <a:latin typeface="Arial" charset="0"/>
                <a:ea typeface="黑体" charset="0"/>
              </a:rPr>
              <a:t>将得到如图</a:t>
            </a:r>
            <a:r>
              <a:rPr lang="en-US" altLang="zh-CN" sz="1800" dirty="0">
                <a:latin typeface="Arial" charset="0"/>
                <a:ea typeface="黑体" charset="0"/>
              </a:rPr>
              <a:t>3.27</a:t>
            </a:r>
            <a:r>
              <a:rPr lang="zh-CN" altLang="en-US" sz="1800" dirty="0">
                <a:latin typeface="Arial" charset="0"/>
                <a:ea typeface="黑体" charset="0"/>
              </a:rPr>
              <a:t>所示结果：图（</a:t>
            </a:r>
            <a:r>
              <a:rPr lang="en-US" altLang="zh-CN" sz="1800" dirty="0">
                <a:latin typeface="Arial" charset="0"/>
                <a:ea typeface="黑体" charset="0"/>
              </a:rPr>
              <a:t>a</a:t>
            </a:r>
            <a:r>
              <a:rPr lang="zh-CN" altLang="en-US" sz="1800" dirty="0">
                <a:latin typeface="Arial" charset="0"/>
                <a:ea typeface="黑体" charset="0"/>
              </a:rPr>
              <a:t>）和图（</a:t>
            </a:r>
            <a:r>
              <a:rPr lang="en-US" altLang="zh-CN" sz="1800" dirty="0">
                <a:latin typeface="Arial" charset="0"/>
                <a:ea typeface="黑体" charset="0"/>
              </a:rPr>
              <a:t>b</a:t>
            </a:r>
            <a:r>
              <a:rPr lang="zh-CN" altLang="en-US" sz="1800" dirty="0">
                <a:latin typeface="Arial" charset="0"/>
                <a:ea typeface="黑体" charset="0"/>
              </a:rPr>
              <a:t>）分别是两种图像显示窗口界面：图像工具浏览器界面和通用图像图像视窗界面。</a:t>
            </a:r>
          </a:p>
          <a:p>
            <a:pPr algn="just" eaLnBrk="1" hangingPunct="1">
              <a:defRPr/>
            </a:pPr>
            <a:endParaRPr lang="zh-CN" altLang="en-US" sz="1800" dirty="0">
              <a:latin typeface="Arial" charset="0"/>
              <a:ea typeface="黑体"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文本占位符 2"/>
          <p:cNvSpPr>
            <a:spLocks noGrp="1" noChangeArrowheads="1"/>
          </p:cNvSpPr>
          <p:nvPr>
            <p:ph type="body" idx="4294967295"/>
          </p:nvPr>
        </p:nvSpPr>
        <p:spPr>
          <a:xfrm>
            <a:off x="684213" y="908050"/>
            <a:ext cx="7761287" cy="3313113"/>
          </a:xfrm>
        </p:spPr>
        <p:txBody>
          <a:bodyPr/>
          <a:lstStyle/>
          <a:p>
            <a:pPr eaLnBrk="1" hangingPunct="1"/>
            <a:r>
              <a:rPr lang="zh-CN" altLang="en-US">
                <a:latin typeface="Arial" charset="0"/>
                <a:ea typeface="黑体" charset="0"/>
              </a:rPr>
              <a:t>     图（</a:t>
            </a:r>
            <a:r>
              <a:rPr lang="en-US" altLang="zh-CN">
                <a:latin typeface="Arial" charset="0"/>
                <a:ea typeface="黑体" charset="0"/>
              </a:rPr>
              <a:t>a</a:t>
            </a:r>
            <a:r>
              <a:rPr lang="zh-CN" altLang="en-US">
                <a:latin typeface="Arial" charset="0"/>
                <a:ea typeface="黑体" charset="0"/>
              </a:rPr>
              <a:t>）                         图（</a:t>
            </a:r>
            <a:r>
              <a:rPr lang="en-US" altLang="zh-CN">
                <a:latin typeface="Arial" charset="0"/>
                <a:ea typeface="黑体" charset="0"/>
              </a:rPr>
              <a:t>b</a:t>
            </a:r>
            <a:r>
              <a:rPr lang="zh-CN" altLang="en-US">
                <a:latin typeface="Arial" charset="0"/>
                <a:ea typeface="黑体" charset="0"/>
              </a:rPr>
              <a:t>）                                  </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700213"/>
            <a:ext cx="27432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925" y="1652588"/>
            <a:ext cx="3276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文本框 1"/>
          <p:cNvSpPr txBox="1">
            <a:spLocks noChangeArrowheads="1"/>
          </p:cNvSpPr>
          <p:nvPr/>
        </p:nvSpPr>
        <p:spPr bwMode="auto">
          <a:xfrm>
            <a:off x="1371600" y="4283075"/>
            <a:ext cx="672941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宋体" charset="0"/>
                <a:cs typeface="宋体" charset="0"/>
              </a:defRPr>
            </a:lvl1pPr>
            <a:lvl2pPr marL="742950" indent="-285750" eaLnBrk="0" hangingPunct="0">
              <a:defRPr sz="2400">
                <a:solidFill>
                  <a:schemeClr val="tx1"/>
                </a:solidFill>
                <a:latin typeface="Book Antiqua" charset="0"/>
                <a:ea typeface="宋体" charset="0"/>
                <a:cs typeface="宋体" charset="0"/>
              </a:defRPr>
            </a:lvl2pPr>
            <a:lvl3pPr marL="1143000" indent="-228600" eaLnBrk="0" hangingPunct="0">
              <a:defRPr sz="2400">
                <a:solidFill>
                  <a:schemeClr val="tx1"/>
                </a:solidFill>
                <a:latin typeface="Book Antiqua" charset="0"/>
                <a:ea typeface="宋体" charset="0"/>
                <a:cs typeface="宋体" charset="0"/>
              </a:defRPr>
            </a:lvl3pPr>
            <a:lvl4pPr marL="1600200" indent="-228600" eaLnBrk="0" hangingPunct="0">
              <a:defRPr sz="2400">
                <a:solidFill>
                  <a:schemeClr val="tx1"/>
                </a:solidFill>
                <a:latin typeface="Book Antiqua" charset="0"/>
                <a:ea typeface="宋体" charset="0"/>
                <a:cs typeface="宋体" charset="0"/>
              </a:defRPr>
            </a:lvl4pPr>
            <a:lvl5pPr marL="2057400" indent="-228600" eaLnBrk="0" hangingPunct="0">
              <a:defRPr sz="2400">
                <a:solidFill>
                  <a:schemeClr val="tx1"/>
                </a:solidFill>
                <a:latin typeface="Book Antiqua" charset="0"/>
                <a:ea typeface="宋体" charset="0"/>
                <a:cs typeface="宋体" charset="0"/>
              </a:defRPr>
            </a:lvl5pPr>
            <a:lvl6pPr marL="25146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eaLnBrk="1" hangingPunct="1"/>
            <a:r>
              <a:rPr lang="en-US" altLang="zh-CN" sz="1800"/>
              <a:t>imshow + colorbar 3-16</a:t>
            </a:r>
          </a:p>
          <a:p>
            <a:pPr eaLnBrk="1" hangingPunct="1"/>
            <a:r>
              <a:rPr lang="en-US" altLang="zh-CN" sz="1800"/>
              <a:t>montage 3-17</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3.4.2像素信息的显示</a:t>
            </a:r>
          </a:p>
        </p:txBody>
      </p:sp>
      <p:sp>
        <p:nvSpPr>
          <p:cNvPr id="56322" name="内容占位符 3"/>
          <p:cNvSpPr>
            <a:spLocks noGrp="1" noChangeArrowheads="1"/>
          </p:cNvSpPr>
          <p:nvPr>
            <p:ph idx="1"/>
            <p:custDataLst>
              <p:tags r:id="rId3"/>
            </p:custDataLst>
          </p:nvPr>
        </p:nvSpPr>
        <p:spPr>
          <a:xfrm>
            <a:off x="628650" y="1966913"/>
            <a:ext cx="7886700" cy="4092575"/>
          </a:xfrm>
        </p:spPr>
        <p:txBody>
          <a:bodyPr/>
          <a:lstStyle/>
          <a:p>
            <a:pPr algn="just" eaLnBrk="1" hangingPunct="1"/>
            <a:r>
              <a:rPr lang="zh-CN" altLang="en-US" sz="1800">
                <a:latin typeface="Arial" charset="0"/>
                <a:ea typeface="黑体" charset="0"/>
              </a:rPr>
              <a:t>在</a:t>
            </a:r>
            <a:r>
              <a:rPr lang="en-US" altLang="zh-CN" sz="1800">
                <a:latin typeface="Arial" charset="0"/>
                <a:ea typeface="黑体" charset="0"/>
              </a:rPr>
              <a:t>MATLAB</a:t>
            </a:r>
            <a:r>
              <a:rPr lang="zh-CN" altLang="en-US" sz="1800">
                <a:latin typeface="Arial" charset="0"/>
                <a:ea typeface="黑体" charset="0"/>
              </a:rPr>
              <a:t>图像处理工具箱中包含两个函数可以返回用户指定的图像像素的数据值：函数</a:t>
            </a:r>
            <a:r>
              <a:rPr lang="en-US" altLang="zh-CN" sz="1800">
                <a:latin typeface="Arial" charset="0"/>
                <a:ea typeface="黑体" charset="0"/>
              </a:rPr>
              <a:t>impixel( )</a:t>
            </a:r>
            <a:r>
              <a:rPr lang="zh-CN" altLang="en-US" sz="1800">
                <a:latin typeface="Arial" charset="0"/>
                <a:ea typeface="黑体" charset="0"/>
              </a:rPr>
              <a:t>和函数</a:t>
            </a:r>
            <a:r>
              <a:rPr lang="en-US" altLang="zh-CN" sz="1800">
                <a:latin typeface="Arial" charset="0"/>
                <a:ea typeface="黑体" charset="0"/>
              </a:rPr>
              <a:t>impixelinfo( )</a:t>
            </a:r>
            <a:r>
              <a:rPr lang="zh-CN" altLang="en-US" sz="1800">
                <a:latin typeface="Arial" charset="0"/>
                <a:ea typeface="黑体" charset="0"/>
              </a:rPr>
              <a:t>。</a:t>
            </a:r>
          </a:p>
          <a:p>
            <a:pPr algn="just" eaLnBrk="1" hangingPunct="1"/>
            <a:r>
              <a:rPr lang="en-US" altLang="zh-CN" sz="1800">
                <a:latin typeface="Arial" charset="0"/>
                <a:ea typeface="黑体" charset="0"/>
              </a:rPr>
              <a:t>1.</a:t>
            </a:r>
            <a:r>
              <a:rPr lang="zh-CN" altLang="en-US" sz="1800">
                <a:latin typeface="Arial" charset="0"/>
                <a:ea typeface="黑体" charset="0"/>
              </a:rPr>
              <a:t>函数</a:t>
            </a:r>
            <a:r>
              <a:rPr lang="en-US" altLang="zh-CN" sz="1800">
                <a:latin typeface="Arial" charset="0"/>
                <a:ea typeface="黑体" charset="0"/>
              </a:rPr>
              <a:t>impixel( )</a:t>
            </a:r>
          </a:p>
          <a:p>
            <a:pPr algn="just" eaLnBrk="1" hangingPunct="1"/>
            <a:r>
              <a:rPr lang="zh-CN" altLang="en-US" sz="1800">
                <a:latin typeface="Arial" charset="0"/>
                <a:ea typeface="黑体" charset="0"/>
              </a:rPr>
              <a:t>函数</a:t>
            </a:r>
            <a:r>
              <a:rPr lang="en-US" altLang="zh-CN" sz="1800">
                <a:latin typeface="Arial" charset="0"/>
                <a:ea typeface="黑体" charset="0"/>
              </a:rPr>
              <a:t>impixel( )</a:t>
            </a:r>
            <a:r>
              <a:rPr lang="zh-CN" altLang="en-US" sz="1800">
                <a:latin typeface="Arial" charset="0"/>
                <a:ea typeface="黑体" charset="0"/>
              </a:rPr>
              <a:t>可以返回选中像素或像素集的数据值。用户可以直接将像素坐标作为该函数的输入参数或者用鼠标选中像素。</a:t>
            </a:r>
          </a:p>
          <a:p>
            <a:pPr algn="just" eaLnBrk="1" hangingPunct="1"/>
            <a:r>
              <a:rPr lang="en-US" altLang="zh-CN" sz="1800">
                <a:latin typeface="Arial" charset="0"/>
                <a:ea typeface="黑体" charset="0"/>
              </a:rPr>
              <a:t>2.</a:t>
            </a:r>
            <a:r>
              <a:rPr lang="zh-CN" altLang="en-US" sz="1800">
                <a:latin typeface="Arial" charset="0"/>
                <a:ea typeface="黑体" charset="0"/>
              </a:rPr>
              <a:t>函数</a:t>
            </a:r>
            <a:r>
              <a:rPr lang="en-US" altLang="zh-CN" sz="1800">
                <a:latin typeface="Arial" charset="0"/>
                <a:ea typeface="黑体" charset="0"/>
              </a:rPr>
              <a:t>impixelinfo( )</a:t>
            </a:r>
            <a:r>
              <a:rPr lang="zh-CN" altLang="en-US" sz="1800">
                <a:latin typeface="Arial" charset="0"/>
                <a:ea typeface="黑体" charset="0"/>
              </a:rPr>
              <a:t>：</a:t>
            </a:r>
            <a:endParaRPr lang="zh-CN" sz="1800">
              <a:latin typeface="Arial" charset="0"/>
              <a:ea typeface="黑体" charset="0"/>
            </a:endParaRPr>
          </a:p>
          <a:p>
            <a:pPr algn="just" eaLnBrk="1" hangingPunct="1"/>
            <a:r>
              <a:rPr lang="zh-CN" altLang="en-US" sz="1800">
                <a:latin typeface="Arial" charset="0"/>
                <a:ea typeface="黑体" charset="0"/>
              </a:rPr>
              <a:t>函数</a:t>
            </a:r>
            <a:r>
              <a:rPr lang="en-US" altLang="zh-CN" sz="1800">
                <a:latin typeface="Arial" charset="0"/>
                <a:ea typeface="黑体" charset="0"/>
              </a:rPr>
              <a:t>impixelinfo</a:t>
            </a:r>
            <a:r>
              <a:rPr lang="zh-CN" altLang="en-US" sz="1800">
                <a:latin typeface="Arial" charset="0"/>
                <a:ea typeface="黑体" charset="0"/>
              </a:rPr>
              <a:t>的功能是在当前显示的图像中创建一个像素信息工具。这个像素信息工具显示的是鼠标光标所在图像的像素点的信息，并且可以显示该图像窗口中的所有图像中的像素的信息。该像素信息显示工具默认在图像窗口的左下角，其中内容包括两个部分：一是一个字符串“</a:t>
            </a:r>
            <a:r>
              <a:rPr lang="en-US" altLang="zh-CN" sz="1800">
                <a:latin typeface="Arial" charset="0"/>
                <a:ea typeface="黑体" charset="0"/>
              </a:rPr>
              <a:t>Pixel Info</a:t>
            </a:r>
            <a:r>
              <a:rPr lang="zh-CN" altLang="en-US" sz="1800">
                <a:latin typeface="Arial" charset="0"/>
                <a:ea typeface="黑体" charset="0"/>
              </a:rPr>
              <a:t>”，二是在字符串后的像素信息。</a:t>
            </a:r>
            <a:endParaRPr lang="zh-CN" sz="1800">
              <a:latin typeface="Arial" charset="0"/>
              <a:ea typeface="黑体" charset="0"/>
            </a:endParaRPr>
          </a:p>
          <a:p>
            <a:pPr algn="just" eaLnBrk="1" hangingPunct="1"/>
            <a:r>
              <a:rPr lang="en-US" altLang="zh-CN" sz="1800" b="1">
                <a:solidFill>
                  <a:srgbClr val="CC0099"/>
                </a:solidFill>
                <a:latin typeface="Arial" charset="0"/>
                <a:ea typeface="黑体" charset="0"/>
              </a:rPr>
              <a:t>3-20 21</a:t>
            </a:r>
            <a:endParaRPr lang="en-US" altLang="zh-CN" sz="1800">
              <a:latin typeface="Arial" charset="0"/>
              <a:ea typeface="黑体" charset="0"/>
            </a:endParaRPr>
          </a:p>
          <a:p>
            <a:pPr algn="just" eaLnBrk="1" hangingPunct="1"/>
            <a:endParaRPr lang="en-US" altLang="zh-CN" sz="1800">
              <a:latin typeface="Arial" charset="0"/>
              <a:ea typeface="黑体"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Line 6"/>
          <p:cNvSpPr>
            <a:spLocks noChangeShapeType="1"/>
          </p:cNvSpPr>
          <p:nvPr>
            <p:custDataLst>
              <p:tags r:id="rId2"/>
            </p:custDataLst>
          </p:nvPr>
        </p:nvSpPr>
        <p:spPr bwMode="auto">
          <a:xfrm>
            <a:off x="1654175" y="2084388"/>
            <a:ext cx="6038850" cy="0"/>
          </a:xfrm>
          <a:prstGeom prst="line">
            <a:avLst/>
          </a:prstGeom>
          <a:noFill/>
          <a:ln w="25400" cap="flat" cmpd="sng">
            <a:solidFill>
              <a:schemeClr val="bg1"/>
            </a:solidFill>
            <a:prstDash val="solid"/>
            <a:round/>
          </a:ln>
          <a:effectLst/>
        </p:spPr>
        <p:txBody>
          <a:bodyPr lIns="0" tIns="0" rIns="0" bIns="0" anchor="ctr"/>
          <a:lstStyle/>
          <a:p>
            <a:pPr algn="ctr" defTabSz="685800">
              <a:defRPr/>
            </a:pPr>
            <a:endParaRPr lang="es-ES" altLang="zh-CN" sz="1500">
              <a:solidFill>
                <a:srgbClr val="000000"/>
              </a:solidFill>
              <a:effectLst>
                <a:outerShdw blurRad="38100" dist="38100" dir="2700000" algn="tl">
                  <a:srgbClr val="DDDDDD"/>
                </a:outerShdw>
              </a:effectLst>
              <a:latin typeface="Arial" charset="0"/>
              <a:ea typeface="MS PGothic" charset="0"/>
              <a:cs typeface="MS PGothic" charset="0"/>
              <a:sym typeface="Gill Sans" charset="0"/>
            </a:endParaRPr>
          </a:p>
        </p:txBody>
      </p:sp>
      <p:sp>
        <p:nvSpPr>
          <p:cNvPr id="15" name="Line 6"/>
          <p:cNvSpPr>
            <a:spLocks noChangeShapeType="1"/>
          </p:cNvSpPr>
          <p:nvPr>
            <p:custDataLst>
              <p:tags r:id="rId3"/>
            </p:custDataLst>
          </p:nvPr>
        </p:nvSpPr>
        <p:spPr bwMode="auto">
          <a:xfrm>
            <a:off x="1141413" y="4049713"/>
            <a:ext cx="6130925" cy="0"/>
          </a:xfrm>
          <a:prstGeom prst="line">
            <a:avLst/>
          </a:prstGeom>
          <a:noFill/>
          <a:ln w="25400" cap="flat" cmpd="sng">
            <a:solidFill>
              <a:schemeClr val="bg1"/>
            </a:solidFill>
            <a:prstDash val="solid"/>
            <a:round/>
          </a:ln>
          <a:effectLst/>
        </p:spPr>
        <p:txBody>
          <a:bodyPr lIns="0" tIns="0" rIns="0" bIns="0" anchor="ctr"/>
          <a:lstStyle/>
          <a:p>
            <a:pPr algn="ctr" defTabSz="685800">
              <a:defRPr/>
            </a:pPr>
            <a:endParaRPr lang="es-ES" altLang="zh-CN" sz="1500">
              <a:solidFill>
                <a:srgbClr val="000000"/>
              </a:solidFill>
              <a:effectLst>
                <a:outerShdw blurRad="38100" dist="38100" dir="2700000" algn="tl">
                  <a:srgbClr val="DDDDDD"/>
                </a:outerShdw>
              </a:effectLst>
              <a:latin typeface="Arial" charset="0"/>
              <a:ea typeface="MS PGothic" charset="0"/>
              <a:cs typeface="MS PGothic" charset="0"/>
              <a:sym typeface="Gill Sans" charset="0"/>
            </a:endParaRPr>
          </a:p>
        </p:txBody>
      </p:sp>
      <p:sp>
        <p:nvSpPr>
          <p:cNvPr id="18435" name="Freeform 5"/>
          <p:cNvSpPr>
            <a:spLocks noChangeArrowheads="1"/>
          </p:cNvSpPr>
          <p:nvPr>
            <p:custDataLst>
              <p:tags r:id="rId4"/>
            </p:custDataLst>
          </p:nvPr>
        </p:nvSpPr>
        <p:spPr bwMode="auto">
          <a:xfrm>
            <a:off x="1063625" y="1860550"/>
            <a:ext cx="122238" cy="26035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2147483647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4" y="102"/>
                </a:lnTo>
                <a:lnTo>
                  <a:pt x="52" y="114"/>
                </a:lnTo>
                <a:lnTo>
                  <a:pt x="106" y="114"/>
                </a:lnTo>
                <a:lnTo>
                  <a:pt x="106" y="224"/>
                </a:lnTo>
                <a:lnTo>
                  <a:pt x="0" y="224"/>
                </a:lnTo>
                <a:lnTo>
                  <a:pt x="0" y="140"/>
                </a:lnTo>
                <a:lnTo>
                  <a:pt x="2" y="118"/>
                </a:lnTo>
                <a:lnTo>
                  <a:pt x="4" y="96"/>
                </a:lnTo>
                <a:lnTo>
                  <a:pt x="10" y="76"/>
                </a:lnTo>
                <a:lnTo>
                  <a:pt x="18" y="56"/>
                </a:lnTo>
                <a:lnTo>
                  <a:pt x="30" y="40"/>
                </a:lnTo>
                <a:lnTo>
                  <a:pt x="44" y="24"/>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6" name="Freeform 6"/>
          <p:cNvSpPr>
            <a:spLocks noChangeArrowheads="1"/>
          </p:cNvSpPr>
          <p:nvPr>
            <p:custDataLst>
              <p:tags r:id="rId5"/>
            </p:custDataLst>
          </p:nvPr>
        </p:nvSpPr>
        <p:spPr bwMode="auto">
          <a:xfrm>
            <a:off x="1228725" y="1860550"/>
            <a:ext cx="123825" cy="26035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0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2" y="102"/>
                </a:lnTo>
                <a:lnTo>
                  <a:pt x="50" y="114"/>
                </a:lnTo>
                <a:lnTo>
                  <a:pt x="106" y="114"/>
                </a:lnTo>
                <a:lnTo>
                  <a:pt x="106" y="224"/>
                </a:lnTo>
                <a:lnTo>
                  <a:pt x="0" y="224"/>
                </a:lnTo>
                <a:lnTo>
                  <a:pt x="0" y="140"/>
                </a:lnTo>
                <a:lnTo>
                  <a:pt x="0" y="118"/>
                </a:lnTo>
                <a:lnTo>
                  <a:pt x="4" y="96"/>
                </a:lnTo>
                <a:lnTo>
                  <a:pt x="10" y="76"/>
                </a:lnTo>
                <a:lnTo>
                  <a:pt x="18" y="58"/>
                </a:lnTo>
                <a:lnTo>
                  <a:pt x="30" y="40"/>
                </a:lnTo>
                <a:lnTo>
                  <a:pt x="42" y="26"/>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 name="Freeform 5"/>
          <p:cNvSpPr>
            <a:spLocks noChangeArrowheads="1"/>
          </p:cNvSpPr>
          <p:nvPr>
            <p:custDataLst>
              <p:tags r:id="rId6"/>
            </p:custDataLst>
          </p:nvPr>
        </p:nvSpPr>
        <p:spPr bwMode="auto">
          <a:xfrm rot="10800000">
            <a:off x="7683500" y="4032250"/>
            <a:ext cx="133350" cy="27940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2147483647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4" y="102"/>
                </a:lnTo>
                <a:lnTo>
                  <a:pt x="52" y="114"/>
                </a:lnTo>
                <a:lnTo>
                  <a:pt x="106" y="114"/>
                </a:lnTo>
                <a:lnTo>
                  <a:pt x="106" y="224"/>
                </a:lnTo>
                <a:lnTo>
                  <a:pt x="0" y="224"/>
                </a:lnTo>
                <a:lnTo>
                  <a:pt x="0" y="140"/>
                </a:lnTo>
                <a:lnTo>
                  <a:pt x="2" y="118"/>
                </a:lnTo>
                <a:lnTo>
                  <a:pt x="4" y="96"/>
                </a:lnTo>
                <a:lnTo>
                  <a:pt x="10" y="76"/>
                </a:lnTo>
                <a:lnTo>
                  <a:pt x="18" y="56"/>
                </a:lnTo>
                <a:lnTo>
                  <a:pt x="30" y="40"/>
                </a:lnTo>
                <a:lnTo>
                  <a:pt x="44" y="24"/>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8" name="Freeform 6"/>
          <p:cNvSpPr>
            <a:spLocks noChangeArrowheads="1"/>
          </p:cNvSpPr>
          <p:nvPr>
            <p:custDataLst>
              <p:tags r:id="rId7"/>
            </p:custDataLst>
          </p:nvPr>
        </p:nvSpPr>
        <p:spPr bwMode="auto">
          <a:xfrm rot="10800000">
            <a:off x="7504113" y="4032250"/>
            <a:ext cx="133350" cy="27940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0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2" y="102"/>
                </a:lnTo>
                <a:lnTo>
                  <a:pt x="50" y="114"/>
                </a:lnTo>
                <a:lnTo>
                  <a:pt x="106" y="114"/>
                </a:lnTo>
                <a:lnTo>
                  <a:pt x="106" y="224"/>
                </a:lnTo>
                <a:lnTo>
                  <a:pt x="0" y="224"/>
                </a:lnTo>
                <a:lnTo>
                  <a:pt x="0" y="140"/>
                </a:lnTo>
                <a:lnTo>
                  <a:pt x="0" y="118"/>
                </a:lnTo>
                <a:lnTo>
                  <a:pt x="4" y="96"/>
                </a:lnTo>
                <a:lnTo>
                  <a:pt x="10" y="76"/>
                </a:lnTo>
                <a:lnTo>
                  <a:pt x="18" y="58"/>
                </a:lnTo>
                <a:lnTo>
                  <a:pt x="30" y="40"/>
                </a:lnTo>
                <a:lnTo>
                  <a:pt x="42" y="26"/>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 name="副标题 2"/>
          <p:cNvSpPr>
            <a:spLocks noChangeArrowheads="1"/>
          </p:cNvSpPr>
          <p:nvPr>
            <p:custDataLst>
              <p:tags r:id="rId8"/>
            </p:custDataLst>
          </p:nvPr>
        </p:nvSpPr>
        <p:spPr bwMode="auto">
          <a:xfrm>
            <a:off x="1019175" y="465138"/>
            <a:ext cx="7643813"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图像的几何变换：又称图像的空间变换，例如图像的缩放、图像的旋转、图像的平移、图像的镜像和图像的裁剪等操作；</a:t>
            </a:r>
          </a:p>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图像滤波器设计及线性滤波：可以进行线性滤波和设计FIR等滤波器；</a:t>
            </a:r>
          </a:p>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形态学图像处理：可以进行膨胀和腐蚀，以及基于膨胀和腐蚀的处理，并且可以进行数学形态学重建等操作；</a:t>
            </a:r>
          </a:p>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图像域变换：可以进行傅里叶变换、离散正弦或余弦变换、Radon变换等；</a:t>
            </a:r>
          </a:p>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图像增强：可以进行灰度拉伸、对比度增强和去噪处理等；</a:t>
            </a:r>
          </a:p>
          <a:p>
            <a:pPr marL="114300" indent="-342900">
              <a:spcBef>
                <a:spcPts val="1000"/>
              </a:spcBef>
              <a:buFont typeface="Wingdings" charset="0"/>
              <a:buChar char=""/>
            </a:pPr>
            <a:r>
              <a:rPr lang="en-US" altLang="zh-CN" sz="2300">
                <a:solidFill>
                  <a:srgbClr val="385723"/>
                </a:solidFill>
                <a:latin typeface="Arial" charset="0"/>
                <a:ea typeface="黑体" charset="0"/>
                <a:cs typeface="黑体" charset="0"/>
                <a:sym typeface="黑体" charset="0"/>
              </a:rPr>
              <a:t>图像分析：可以进行图像的直方图统计、边缘检测、边界跟踪和四叉树分解等操作</a:t>
            </a:r>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Line 6"/>
          <p:cNvSpPr>
            <a:spLocks noChangeShapeType="1"/>
          </p:cNvSpPr>
          <p:nvPr>
            <p:custDataLst>
              <p:tags r:id="rId2"/>
            </p:custDataLst>
          </p:nvPr>
        </p:nvSpPr>
        <p:spPr bwMode="auto">
          <a:xfrm>
            <a:off x="1654175" y="2084388"/>
            <a:ext cx="6038850" cy="0"/>
          </a:xfrm>
          <a:prstGeom prst="line">
            <a:avLst/>
          </a:prstGeom>
          <a:noFill/>
          <a:ln w="25400" cap="flat" cmpd="sng">
            <a:solidFill>
              <a:schemeClr val="bg1"/>
            </a:solidFill>
            <a:prstDash val="solid"/>
            <a:round/>
          </a:ln>
          <a:effectLst/>
        </p:spPr>
        <p:txBody>
          <a:bodyPr lIns="0" tIns="0" rIns="0" bIns="0" anchor="ctr"/>
          <a:lstStyle/>
          <a:p>
            <a:pPr algn="ctr" defTabSz="685800">
              <a:defRPr/>
            </a:pPr>
            <a:endParaRPr lang="es-ES" altLang="zh-CN" sz="1500">
              <a:solidFill>
                <a:srgbClr val="000000"/>
              </a:solidFill>
              <a:effectLst>
                <a:outerShdw blurRad="38100" dist="38100" dir="2700000" algn="tl">
                  <a:srgbClr val="DDDDDD"/>
                </a:outerShdw>
              </a:effectLst>
              <a:latin typeface="Arial" charset="0"/>
              <a:ea typeface="MS PGothic" charset="0"/>
              <a:cs typeface="MS PGothic" charset="0"/>
              <a:sym typeface="Gill Sans" charset="0"/>
            </a:endParaRPr>
          </a:p>
        </p:txBody>
      </p:sp>
      <p:sp>
        <p:nvSpPr>
          <p:cNvPr id="15" name="Line 6"/>
          <p:cNvSpPr>
            <a:spLocks noChangeShapeType="1"/>
          </p:cNvSpPr>
          <p:nvPr>
            <p:custDataLst>
              <p:tags r:id="rId3"/>
            </p:custDataLst>
          </p:nvPr>
        </p:nvSpPr>
        <p:spPr bwMode="auto">
          <a:xfrm>
            <a:off x="1141413" y="4049713"/>
            <a:ext cx="6130925" cy="0"/>
          </a:xfrm>
          <a:prstGeom prst="line">
            <a:avLst/>
          </a:prstGeom>
          <a:noFill/>
          <a:ln w="25400" cap="flat" cmpd="sng">
            <a:solidFill>
              <a:schemeClr val="bg1"/>
            </a:solidFill>
            <a:prstDash val="solid"/>
            <a:round/>
          </a:ln>
          <a:effectLst/>
        </p:spPr>
        <p:txBody>
          <a:bodyPr lIns="0" tIns="0" rIns="0" bIns="0" anchor="ctr"/>
          <a:lstStyle/>
          <a:p>
            <a:pPr algn="ctr" defTabSz="685800">
              <a:defRPr/>
            </a:pPr>
            <a:endParaRPr lang="es-ES" altLang="zh-CN" sz="1500">
              <a:solidFill>
                <a:srgbClr val="000000"/>
              </a:solidFill>
              <a:effectLst>
                <a:outerShdw blurRad="38100" dist="38100" dir="2700000" algn="tl">
                  <a:srgbClr val="DDDDDD"/>
                </a:outerShdw>
              </a:effectLst>
              <a:latin typeface="Arial" charset="0"/>
              <a:ea typeface="MS PGothic" charset="0"/>
              <a:cs typeface="MS PGothic" charset="0"/>
              <a:sym typeface="Gill Sans" charset="0"/>
            </a:endParaRPr>
          </a:p>
        </p:txBody>
      </p:sp>
      <p:sp>
        <p:nvSpPr>
          <p:cNvPr id="19459" name="Freeform 5"/>
          <p:cNvSpPr>
            <a:spLocks/>
          </p:cNvSpPr>
          <p:nvPr>
            <p:custDataLst>
              <p:tags r:id="rId4"/>
            </p:custDataLst>
          </p:nvPr>
        </p:nvSpPr>
        <p:spPr bwMode="auto">
          <a:xfrm>
            <a:off x="1063625" y="1860550"/>
            <a:ext cx="122238" cy="26035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2147483647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4" y="102"/>
                </a:lnTo>
                <a:lnTo>
                  <a:pt x="52" y="114"/>
                </a:lnTo>
                <a:lnTo>
                  <a:pt x="106" y="114"/>
                </a:lnTo>
                <a:lnTo>
                  <a:pt x="106" y="224"/>
                </a:lnTo>
                <a:lnTo>
                  <a:pt x="0" y="224"/>
                </a:lnTo>
                <a:lnTo>
                  <a:pt x="0" y="140"/>
                </a:lnTo>
                <a:lnTo>
                  <a:pt x="2" y="118"/>
                </a:lnTo>
                <a:lnTo>
                  <a:pt x="4" y="96"/>
                </a:lnTo>
                <a:lnTo>
                  <a:pt x="10" y="76"/>
                </a:lnTo>
                <a:lnTo>
                  <a:pt x="18" y="56"/>
                </a:lnTo>
                <a:lnTo>
                  <a:pt x="30" y="40"/>
                </a:lnTo>
                <a:lnTo>
                  <a:pt x="44" y="24"/>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0" name="Freeform 6"/>
          <p:cNvSpPr>
            <a:spLocks/>
          </p:cNvSpPr>
          <p:nvPr>
            <p:custDataLst>
              <p:tags r:id="rId5"/>
            </p:custDataLst>
          </p:nvPr>
        </p:nvSpPr>
        <p:spPr bwMode="auto">
          <a:xfrm>
            <a:off x="1228725" y="1860550"/>
            <a:ext cx="123825" cy="26035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0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2" y="102"/>
                </a:lnTo>
                <a:lnTo>
                  <a:pt x="50" y="114"/>
                </a:lnTo>
                <a:lnTo>
                  <a:pt x="106" y="114"/>
                </a:lnTo>
                <a:lnTo>
                  <a:pt x="106" y="224"/>
                </a:lnTo>
                <a:lnTo>
                  <a:pt x="0" y="224"/>
                </a:lnTo>
                <a:lnTo>
                  <a:pt x="0" y="140"/>
                </a:lnTo>
                <a:lnTo>
                  <a:pt x="0" y="118"/>
                </a:lnTo>
                <a:lnTo>
                  <a:pt x="4" y="96"/>
                </a:lnTo>
                <a:lnTo>
                  <a:pt x="10" y="76"/>
                </a:lnTo>
                <a:lnTo>
                  <a:pt x="18" y="58"/>
                </a:lnTo>
                <a:lnTo>
                  <a:pt x="30" y="40"/>
                </a:lnTo>
                <a:lnTo>
                  <a:pt x="42" y="26"/>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 name="Freeform 5"/>
          <p:cNvSpPr>
            <a:spLocks/>
          </p:cNvSpPr>
          <p:nvPr>
            <p:custDataLst>
              <p:tags r:id="rId6"/>
            </p:custDataLst>
          </p:nvPr>
        </p:nvSpPr>
        <p:spPr bwMode="auto">
          <a:xfrm rot="10800000">
            <a:off x="7683500" y="4032250"/>
            <a:ext cx="133350" cy="27940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2147483647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4" y="102"/>
                </a:lnTo>
                <a:lnTo>
                  <a:pt x="52" y="114"/>
                </a:lnTo>
                <a:lnTo>
                  <a:pt x="106" y="114"/>
                </a:lnTo>
                <a:lnTo>
                  <a:pt x="106" y="224"/>
                </a:lnTo>
                <a:lnTo>
                  <a:pt x="0" y="224"/>
                </a:lnTo>
                <a:lnTo>
                  <a:pt x="0" y="140"/>
                </a:lnTo>
                <a:lnTo>
                  <a:pt x="2" y="118"/>
                </a:lnTo>
                <a:lnTo>
                  <a:pt x="4" y="96"/>
                </a:lnTo>
                <a:lnTo>
                  <a:pt x="10" y="76"/>
                </a:lnTo>
                <a:lnTo>
                  <a:pt x="18" y="56"/>
                </a:lnTo>
                <a:lnTo>
                  <a:pt x="30" y="40"/>
                </a:lnTo>
                <a:lnTo>
                  <a:pt x="44" y="24"/>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2" name="Freeform 6"/>
          <p:cNvSpPr>
            <a:spLocks/>
          </p:cNvSpPr>
          <p:nvPr>
            <p:custDataLst>
              <p:tags r:id="rId7"/>
            </p:custDataLst>
          </p:nvPr>
        </p:nvSpPr>
        <p:spPr bwMode="auto">
          <a:xfrm rot="10800000">
            <a:off x="7504113" y="4032250"/>
            <a:ext cx="133350" cy="279400"/>
          </a:xfrm>
          <a:custGeom>
            <a:avLst/>
            <a:gdLst>
              <a:gd name="T0" fmla="*/ 2147483647 w 106"/>
              <a:gd name="T1" fmla="*/ 0 h 224"/>
              <a:gd name="T2" fmla="*/ 2147483647 w 106"/>
              <a:gd name="T3" fmla="*/ 2147483647 h 224"/>
              <a:gd name="T4" fmla="*/ 2147483647 w 106"/>
              <a:gd name="T5" fmla="*/ 2147483647 h 224"/>
              <a:gd name="T6" fmla="*/ 2147483647 w 106"/>
              <a:gd name="T7" fmla="*/ 2147483647 h 224"/>
              <a:gd name="T8" fmla="*/ 2147483647 w 106"/>
              <a:gd name="T9" fmla="*/ 2147483647 h 224"/>
              <a:gd name="T10" fmla="*/ 2147483647 w 106"/>
              <a:gd name="T11" fmla="*/ 2147483647 h 224"/>
              <a:gd name="T12" fmla="*/ 2147483647 w 106"/>
              <a:gd name="T13" fmla="*/ 2147483647 h 224"/>
              <a:gd name="T14" fmla="*/ 2147483647 w 106"/>
              <a:gd name="T15" fmla="*/ 2147483647 h 224"/>
              <a:gd name="T16" fmla="*/ 2147483647 w 106"/>
              <a:gd name="T17" fmla="*/ 2147483647 h 224"/>
              <a:gd name="T18" fmla="*/ 2147483647 w 106"/>
              <a:gd name="T19" fmla="*/ 2147483647 h 224"/>
              <a:gd name="T20" fmla="*/ 2147483647 w 106"/>
              <a:gd name="T21" fmla="*/ 2147483647 h 224"/>
              <a:gd name="T22" fmla="*/ 2147483647 w 106"/>
              <a:gd name="T23" fmla="*/ 2147483647 h 224"/>
              <a:gd name="T24" fmla="*/ 2147483647 w 106"/>
              <a:gd name="T25" fmla="*/ 2147483647 h 224"/>
              <a:gd name="T26" fmla="*/ 2147483647 w 106"/>
              <a:gd name="T27" fmla="*/ 2147483647 h 224"/>
              <a:gd name="T28" fmla="*/ 0 w 106"/>
              <a:gd name="T29" fmla="*/ 2147483647 h 224"/>
              <a:gd name="T30" fmla="*/ 0 w 106"/>
              <a:gd name="T31" fmla="*/ 2147483647 h 224"/>
              <a:gd name="T32" fmla="*/ 0 w 106"/>
              <a:gd name="T33" fmla="*/ 2147483647 h 224"/>
              <a:gd name="T34" fmla="*/ 0 w 106"/>
              <a:gd name="T35" fmla="*/ 2147483647 h 224"/>
              <a:gd name="T36" fmla="*/ 2147483647 w 106"/>
              <a:gd name="T37" fmla="*/ 2147483647 h 224"/>
              <a:gd name="T38" fmla="*/ 2147483647 w 106"/>
              <a:gd name="T39" fmla="*/ 2147483647 h 224"/>
              <a:gd name="T40" fmla="*/ 2147483647 w 106"/>
              <a:gd name="T41" fmla="*/ 2147483647 h 224"/>
              <a:gd name="T42" fmla="*/ 2147483647 w 106"/>
              <a:gd name="T43" fmla="*/ 2147483647 h 224"/>
              <a:gd name="T44" fmla="*/ 2147483647 w 106"/>
              <a:gd name="T45" fmla="*/ 2147483647 h 224"/>
              <a:gd name="T46" fmla="*/ 2147483647 w 106"/>
              <a:gd name="T47" fmla="*/ 2147483647 h 224"/>
              <a:gd name="T48" fmla="*/ 2147483647 w 106"/>
              <a:gd name="T49" fmla="*/ 0 h 224"/>
              <a:gd name="T50" fmla="*/ 2147483647 w 106"/>
              <a:gd name="T51" fmla="*/ 0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6" h="224">
                <a:moveTo>
                  <a:pt x="78" y="0"/>
                </a:moveTo>
                <a:lnTo>
                  <a:pt x="104" y="28"/>
                </a:lnTo>
                <a:lnTo>
                  <a:pt x="92" y="36"/>
                </a:lnTo>
                <a:lnTo>
                  <a:pt x="82" y="46"/>
                </a:lnTo>
                <a:lnTo>
                  <a:pt x="74" y="56"/>
                </a:lnTo>
                <a:lnTo>
                  <a:pt x="66" y="68"/>
                </a:lnTo>
                <a:lnTo>
                  <a:pt x="60" y="78"/>
                </a:lnTo>
                <a:lnTo>
                  <a:pt x="56" y="90"/>
                </a:lnTo>
                <a:lnTo>
                  <a:pt x="52" y="102"/>
                </a:lnTo>
                <a:lnTo>
                  <a:pt x="50" y="114"/>
                </a:lnTo>
                <a:lnTo>
                  <a:pt x="106" y="114"/>
                </a:lnTo>
                <a:lnTo>
                  <a:pt x="106" y="224"/>
                </a:lnTo>
                <a:lnTo>
                  <a:pt x="0" y="224"/>
                </a:lnTo>
                <a:lnTo>
                  <a:pt x="0" y="140"/>
                </a:lnTo>
                <a:lnTo>
                  <a:pt x="0" y="118"/>
                </a:lnTo>
                <a:lnTo>
                  <a:pt x="4" y="96"/>
                </a:lnTo>
                <a:lnTo>
                  <a:pt x="10" y="76"/>
                </a:lnTo>
                <a:lnTo>
                  <a:pt x="18" y="58"/>
                </a:lnTo>
                <a:lnTo>
                  <a:pt x="30" y="40"/>
                </a:lnTo>
                <a:lnTo>
                  <a:pt x="42" y="26"/>
                </a:lnTo>
                <a:lnTo>
                  <a:pt x="60" y="12"/>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3" name="副标题 2"/>
          <p:cNvSpPr txBox="1">
            <a:spLocks noChangeArrowheads="1"/>
          </p:cNvSpPr>
          <p:nvPr>
            <p:custDataLst>
              <p:tags r:id="rId8"/>
            </p:custDataLst>
          </p:nvPr>
        </p:nvSpPr>
        <p:spPr bwMode="auto">
          <a:xfrm>
            <a:off x="728663" y="444500"/>
            <a:ext cx="76866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defTabSz="685800" eaLnBrk="0" hangingPunct="0">
              <a:defRPr sz="2400">
                <a:solidFill>
                  <a:schemeClr val="tx1"/>
                </a:solidFill>
                <a:latin typeface="Book Antiqua" charset="0"/>
                <a:ea typeface="宋体" charset="0"/>
                <a:cs typeface="宋体" charset="0"/>
              </a:defRPr>
            </a:lvl1pPr>
            <a:lvl2pPr marL="742950" indent="-285750" defTabSz="685800" eaLnBrk="0" hangingPunct="0">
              <a:defRPr sz="2400">
                <a:solidFill>
                  <a:schemeClr val="tx1"/>
                </a:solidFill>
                <a:latin typeface="Book Antiqua" charset="0"/>
                <a:ea typeface="宋体" charset="0"/>
                <a:cs typeface="宋体" charset="0"/>
              </a:defRPr>
            </a:lvl2pPr>
            <a:lvl3pPr marL="1143000" indent="-228600" defTabSz="685800" eaLnBrk="0" hangingPunct="0">
              <a:defRPr sz="2400">
                <a:solidFill>
                  <a:schemeClr val="tx1"/>
                </a:solidFill>
                <a:latin typeface="Book Antiqua" charset="0"/>
                <a:ea typeface="宋体" charset="0"/>
                <a:cs typeface="宋体" charset="0"/>
              </a:defRPr>
            </a:lvl3pPr>
            <a:lvl4pPr marL="1600200" indent="-228600" defTabSz="685800" eaLnBrk="0" hangingPunct="0">
              <a:defRPr sz="2400">
                <a:solidFill>
                  <a:schemeClr val="tx1"/>
                </a:solidFill>
                <a:latin typeface="Book Antiqua" charset="0"/>
                <a:ea typeface="宋体" charset="0"/>
                <a:cs typeface="宋体" charset="0"/>
              </a:defRPr>
            </a:lvl4pPr>
            <a:lvl5pPr marL="2057400" indent="-228600" defTabSz="685800" eaLnBrk="0" hangingPunct="0">
              <a:defRPr sz="2400">
                <a:solidFill>
                  <a:schemeClr val="tx1"/>
                </a:solidFill>
                <a:latin typeface="Book Antiqua" charset="0"/>
                <a:ea typeface="宋体" charset="0"/>
                <a:cs typeface="宋体" charset="0"/>
              </a:defRPr>
            </a:lvl5pPr>
            <a:lvl6pPr marL="2514600" indent="-228600" defTabSz="6858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6pPr>
            <a:lvl7pPr marL="2971800" indent="-228600" defTabSz="6858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7pPr>
            <a:lvl8pPr marL="3429000" indent="-228600" defTabSz="6858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8pPr>
            <a:lvl9pPr marL="3886200" indent="-228600" defTabSz="685800" eaLnBrk="0" fontAlgn="base" hangingPunct="0">
              <a:spcBef>
                <a:spcPct val="0"/>
              </a:spcBef>
              <a:spcAft>
                <a:spcPct val="0"/>
              </a:spcAft>
              <a:buFont typeface="Arial" charset="0"/>
              <a:defRPr sz="2400">
                <a:solidFill>
                  <a:schemeClr val="tx1"/>
                </a:solidFill>
                <a:latin typeface="Book Antiqua" charset="0"/>
                <a:ea typeface="宋体" charset="0"/>
                <a:cs typeface="宋体" charset="0"/>
              </a:defRPr>
            </a:lvl9pPr>
          </a:lstStyle>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图像合成：将两幅或多幅部分图像拼接成一幅完整图像；</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图像配准：可以基于控制点配准图像；</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图像分割：将一幅图像按照一定规则分成多个部分，区域生长，阈值分割等；</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图像</a:t>
            </a:r>
            <a:r>
              <a:rPr lang="en-US" altLang="zh-CN" sz="2000">
                <a:solidFill>
                  <a:srgbClr val="385723"/>
                </a:solidFill>
                <a:latin typeface="Arial" charset="0"/>
                <a:ea typeface="黑体" charset="0"/>
                <a:cs typeface="黑体" charset="0"/>
              </a:rPr>
              <a:t>ROI</a:t>
            </a:r>
            <a:r>
              <a:rPr lang="zh-CN" altLang="en-US" sz="2000">
                <a:solidFill>
                  <a:srgbClr val="385723"/>
                </a:solidFill>
                <a:latin typeface="Arial" charset="0"/>
                <a:ea typeface="黑体" charset="0"/>
                <a:cs typeface="黑体" charset="0"/>
              </a:rPr>
              <a:t>处理：针对图像中感兴趣区域进行处理，</a:t>
            </a:r>
            <a:r>
              <a:rPr lang="en-US" altLang="zh-CN" sz="2000">
                <a:solidFill>
                  <a:srgbClr val="385723"/>
                </a:solidFill>
                <a:latin typeface="Arial" charset="0"/>
                <a:ea typeface="黑体" charset="0"/>
                <a:cs typeface="黑体" charset="0"/>
              </a:rPr>
              <a:t>ROI</a:t>
            </a:r>
            <a:r>
              <a:rPr lang="zh-CN" altLang="en-US" sz="2000">
                <a:solidFill>
                  <a:srgbClr val="385723"/>
                </a:solidFill>
                <a:latin typeface="Arial" charset="0"/>
                <a:ea typeface="黑体" charset="0"/>
                <a:cs typeface="黑体" charset="0"/>
              </a:rPr>
              <a:t>选取等；</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图像恢复：图像中含有噪声或者图像发生退化，利用某些算法将图像进行还原和恢复；</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彩色图像处理：图像的彩色空间类型及彩色空间变换，例如</a:t>
            </a:r>
            <a:r>
              <a:rPr lang="en-US" altLang="zh-CN" sz="2000">
                <a:solidFill>
                  <a:srgbClr val="385723"/>
                </a:solidFill>
                <a:latin typeface="Arial" charset="0"/>
                <a:ea typeface="黑体" charset="0"/>
                <a:cs typeface="黑体" charset="0"/>
              </a:rPr>
              <a:t>RGB</a:t>
            </a:r>
            <a:r>
              <a:rPr lang="zh-CN" altLang="en-US" sz="2000">
                <a:solidFill>
                  <a:srgbClr val="385723"/>
                </a:solidFill>
                <a:latin typeface="Arial" charset="0"/>
                <a:ea typeface="黑体" charset="0"/>
                <a:cs typeface="黑体" charset="0"/>
              </a:rPr>
              <a:t>彩色空间；</a:t>
            </a:r>
          </a:p>
          <a:p>
            <a:pPr algn="just" eaLnBrk="1" hangingPunct="1">
              <a:lnSpc>
                <a:spcPct val="120000"/>
              </a:lnSpc>
              <a:spcBef>
                <a:spcPts val="750"/>
              </a:spcBef>
              <a:buFont typeface="Arial" charset="0"/>
              <a:buChar char="•"/>
            </a:pPr>
            <a:r>
              <a:rPr lang="zh-CN" altLang="en-US" sz="2000">
                <a:solidFill>
                  <a:srgbClr val="385723"/>
                </a:solidFill>
                <a:latin typeface="Arial" charset="0"/>
                <a:ea typeface="黑体" charset="0"/>
                <a:cs typeface="黑体" charset="0"/>
              </a:rPr>
              <a:t>邻域和块处理：可以进行块操作、滤波、填充、滑动邻域操作、分离块操作和列处理。</a:t>
            </a:r>
          </a:p>
          <a:p>
            <a:pPr algn="just" eaLnBrk="1" hangingPunct="1">
              <a:lnSpc>
                <a:spcPct val="120000"/>
              </a:lnSpc>
              <a:spcBef>
                <a:spcPts val="750"/>
              </a:spcBef>
              <a:buFont typeface="Arial" charset="0"/>
              <a:buChar char="•"/>
            </a:pPr>
            <a:endParaRPr lang="zh-CN" altLang="en-US" sz="2000">
              <a:solidFill>
                <a:srgbClr val="385723"/>
              </a:solidFill>
              <a:latin typeface="Arial" charset="0"/>
              <a:ea typeface="黑体" charset="0"/>
              <a:cs typeface="黑体" charset="0"/>
            </a:endParaRPr>
          </a:p>
        </p:txBody>
      </p:sp>
    </p:spTree>
    <p:custDataLst>
      <p:tags r:id="rId1"/>
    </p:custData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2"/>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3.1.2学习更多关于图像处理工具箱</a:t>
            </a:r>
          </a:p>
        </p:txBody>
      </p:sp>
      <p:sp>
        <p:nvSpPr>
          <p:cNvPr id="19458" name="内容占位符 3"/>
          <p:cNvSpPr>
            <a:spLocks noGrp="1" noChangeArrowheads="1"/>
          </p:cNvSpPr>
          <p:nvPr>
            <p:ph idx="1"/>
            <p:custDataLst>
              <p:tags r:id="rId3"/>
            </p:custDataLst>
          </p:nvPr>
        </p:nvSpPr>
        <p:spPr>
          <a:xfrm>
            <a:off x="628650" y="1966913"/>
            <a:ext cx="7886700" cy="4092575"/>
          </a:xfrm>
        </p:spPr>
        <p:txBody>
          <a:bodyPr/>
          <a:lstStyle/>
          <a:p>
            <a:pPr marL="0" indent="0" algn="just" eaLnBrk="1" hangingPunct="1">
              <a:lnSpc>
                <a:spcPct val="120000"/>
              </a:lnSpc>
              <a:buFont typeface="Arial" charset="0"/>
              <a:buNone/>
              <a:defRPr/>
            </a:pPr>
            <a:r>
              <a:rPr lang="en-US" altLang="zh-CN" sz="2000" dirty="0" smtClean="0">
                <a:latin typeface="Arial" charset="0"/>
                <a:ea typeface="黑体" charset="0"/>
              </a:rPr>
              <a:t>MATLAB</a:t>
            </a:r>
            <a:r>
              <a:rPr lang="zh-CN" altLang="en-US" sz="2000" dirty="0">
                <a:latin typeface="Arial" charset="0"/>
                <a:ea typeface="黑体" charset="0"/>
              </a:rPr>
              <a:t>图像处理工具箱的主页</a:t>
            </a:r>
            <a:r>
              <a:rPr lang="en-US" altLang="zh-CN" sz="2000" dirty="0">
                <a:latin typeface="Arial" charset="0"/>
                <a:ea typeface="黑体" charset="0"/>
              </a:rPr>
              <a:t>——http://</a:t>
            </a:r>
            <a:r>
              <a:rPr lang="en-US" altLang="zh-CN" sz="2000" dirty="0" err="1">
                <a:latin typeface="Arial" charset="0"/>
                <a:ea typeface="黑体" charset="0"/>
              </a:rPr>
              <a:t>www.mathworks.com</a:t>
            </a:r>
            <a:r>
              <a:rPr lang="en-US" altLang="zh-CN" sz="2000" dirty="0">
                <a:latin typeface="Arial" charset="0"/>
                <a:ea typeface="黑体" charset="0"/>
              </a:rPr>
              <a:t>/products/image/</a:t>
            </a:r>
            <a:r>
              <a:rPr lang="zh-CN" altLang="en-US" sz="2000" dirty="0">
                <a:latin typeface="Arial" charset="0"/>
                <a:ea typeface="黑体" charset="0"/>
              </a:rPr>
              <a:t>，在该主页中有丰富的</a:t>
            </a:r>
            <a:r>
              <a:rPr lang="en-US" altLang="zh-CN" sz="2000" dirty="0">
                <a:latin typeface="Arial" charset="0"/>
                <a:ea typeface="黑体" charset="0"/>
              </a:rPr>
              <a:t>MATLAB</a:t>
            </a:r>
            <a:r>
              <a:rPr lang="zh-CN" altLang="en-US" sz="2000" dirty="0">
                <a:latin typeface="Arial" charset="0"/>
                <a:ea typeface="黑体" charset="0"/>
              </a:rPr>
              <a:t>图像处理工具箱视频和示例，在线研讨会，技术资源和用户中心等，用户可以根据需要进行访问和学习；</a:t>
            </a:r>
          </a:p>
          <a:p>
            <a:pPr algn="just" eaLnBrk="1" hangingPunct="1">
              <a:lnSpc>
                <a:spcPct val="100000"/>
              </a:lnSpc>
              <a:defRPr/>
            </a:pPr>
            <a:endParaRPr lang="zh-CN" altLang="en-US" sz="1800" dirty="0">
              <a:latin typeface="Arial" charset="0"/>
              <a:ea typeface="黑体" charset="0"/>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300163" y="2443163"/>
            <a:ext cx="6823075" cy="2317750"/>
          </a:xfrm>
        </p:spPr>
      </p:pic>
      <p:sp>
        <p:nvSpPr>
          <p:cNvPr id="21506" name="标题 1"/>
          <p:cNvSpPr>
            <a:spLocks noGrp="1"/>
          </p:cNvSpPr>
          <p:nvPr>
            <p:custDataLst>
              <p:tags r:id="rId2"/>
            </p:custDataLst>
          </p:nvPr>
        </p:nvSpPr>
        <p:spPr bwMode="auto">
          <a:xfrm>
            <a:off x="504825" y="1219200"/>
            <a:ext cx="788352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pPr algn="ctr"/>
            <a:r>
              <a:rPr lang="en-US" altLang="zh-CN" sz="3600">
                <a:solidFill>
                  <a:srgbClr val="385723"/>
                </a:solidFill>
                <a:latin typeface="Arial" charset="0"/>
                <a:ea typeface="黑体" charset="0"/>
                <a:cs typeface="黑体" charset="0"/>
                <a:sym typeface="黑体" charset="0"/>
              </a:rPr>
              <a:t>3.2图像类型的转换</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custDataLst>
              <p:tags r:id="rId2"/>
            </p:custDataLst>
          </p:nvPr>
        </p:nvSpPr>
        <p:spPr>
          <a:xfrm>
            <a:off x="628650" y="50641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3.1.4　图像术语</a:t>
            </a:r>
          </a:p>
        </p:txBody>
      </p:sp>
      <p:sp>
        <p:nvSpPr>
          <p:cNvPr id="22530" name="内容占位符 2"/>
          <p:cNvSpPr>
            <a:spLocks noGrp="1"/>
          </p:cNvSpPr>
          <p:nvPr>
            <p:ph idx="1"/>
            <p:custDataLst>
              <p:tags r:id="rId3"/>
            </p:custDataLst>
          </p:nvPr>
        </p:nvSpPr>
        <p:spPr>
          <a:xfrm>
            <a:off x="628650" y="1966913"/>
            <a:ext cx="7886700" cy="4092575"/>
          </a:xfrm>
        </p:spPr>
        <p:txBody>
          <a:bodyPr/>
          <a:lstStyle/>
          <a:p>
            <a:pPr algn="just" eaLnBrk="1" hangingPunct="1">
              <a:lnSpc>
                <a:spcPct val="120000"/>
              </a:lnSpc>
            </a:pPr>
            <a:r>
              <a:rPr lang="zh-CN" altLang="en-US" sz="1800">
                <a:latin typeface="Arial" charset="0"/>
                <a:ea typeface="黑体" charset="0"/>
              </a:rPr>
              <a:t>像素（</a:t>
            </a:r>
            <a:r>
              <a:rPr lang="en-US" altLang="zh-CN" sz="1800">
                <a:latin typeface="Arial" charset="0"/>
                <a:ea typeface="黑体" charset="0"/>
              </a:rPr>
              <a:t>Pixel</a:t>
            </a:r>
            <a:r>
              <a:rPr lang="zh-CN" altLang="en-US" sz="1800">
                <a:latin typeface="Arial" charset="0"/>
                <a:ea typeface="黑体" charset="0"/>
              </a:rPr>
              <a:t>）：图像采样的网格单位。</a:t>
            </a:r>
          </a:p>
          <a:p>
            <a:pPr algn="just" eaLnBrk="1" hangingPunct="1">
              <a:lnSpc>
                <a:spcPct val="120000"/>
              </a:lnSpc>
            </a:pPr>
            <a:r>
              <a:rPr lang="zh-CN" altLang="en-US" sz="1800">
                <a:latin typeface="Arial" charset="0"/>
                <a:ea typeface="黑体" charset="0"/>
              </a:rPr>
              <a:t>屏幕分辨率：显示屏能显示的像素点数。</a:t>
            </a:r>
          </a:p>
          <a:p>
            <a:pPr algn="just" eaLnBrk="1" hangingPunct="1">
              <a:lnSpc>
                <a:spcPct val="120000"/>
              </a:lnSpc>
            </a:pPr>
            <a:r>
              <a:rPr lang="en-US" altLang="zh-CN" sz="1800">
                <a:latin typeface="Arial" charset="0"/>
                <a:ea typeface="黑体" charset="0"/>
              </a:rPr>
              <a:t>DPI</a:t>
            </a:r>
            <a:r>
              <a:rPr lang="zh-CN" altLang="en-US" sz="1800">
                <a:latin typeface="Arial" charset="0"/>
                <a:ea typeface="黑体" charset="0"/>
              </a:rPr>
              <a:t>（</a:t>
            </a:r>
            <a:r>
              <a:rPr lang="en-US" altLang="zh-CN" sz="1800">
                <a:latin typeface="Arial" charset="0"/>
                <a:ea typeface="黑体" charset="0"/>
              </a:rPr>
              <a:t>Dot Per Inch</a:t>
            </a:r>
            <a:r>
              <a:rPr lang="zh-CN" altLang="en-US" sz="1800">
                <a:latin typeface="Arial" charset="0"/>
                <a:ea typeface="黑体" charset="0"/>
              </a:rPr>
              <a:t>）：描述绘图方式</a:t>
            </a:r>
            <a:r>
              <a:rPr lang="zh-CN" altLang="en-US" sz="1800">
                <a:latin typeface="Arial" charset="0"/>
                <a:ea typeface="黑体" charset="0"/>
                <a:sym typeface="黑体" charset="0"/>
              </a:rPr>
              <a:t>图像的印刷分辨率</a:t>
            </a:r>
          </a:p>
          <a:p>
            <a:pPr algn="just" eaLnBrk="1" hangingPunct="1">
              <a:lnSpc>
                <a:spcPct val="120000"/>
              </a:lnSpc>
            </a:pPr>
            <a:r>
              <a:rPr lang="en-US" altLang="zh-CN" sz="1800">
                <a:latin typeface="Arial" charset="0"/>
                <a:ea typeface="黑体" charset="0"/>
              </a:rPr>
              <a:t>PPI</a:t>
            </a:r>
            <a:r>
              <a:rPr lang="zh-CN" altLang="en-US" sz="1800">
                <a:latin typeface="Arial" charset="0"/>
                <a:ea typeface="黑体" charset="0"/>
              </a:rPr>
              <a:t>（</a:t>
            </a:r>
            <a:r>
              <a:rPr lang="en-US" altLang="zh-CN" sz="1800">
                <a:latin typeface="Arial" charset="0"/>
                <a:ea typeface="黑体" charset="0"/>
              </a:rPr>
              <a:t>Pixel Per Inch</a:t>
            </a:r>
            <a:r>
              <a:rPr lang="zh-CN" altLang="en-US" sz="1800">
                <a:latin typeface="Arial" charset="0"/>
                <a:ea typeface="黑体" charset="0"/>
              </a:rPr>
              <a:t>）：描述图像质量。</a:t>
            </a:r>
            <a:endParaRPr lang="en-US" altLang="zh-CN" sz="1800">
              <a:latin typeface="Arial" charset="0"/>
              <a:ea typeface="黑体" charset="0"/>
            </a:endParaRPr>
          </a:p>
          <a:p>
            <a:pPr algn="just" eaLnBrk="1" hangingPunct="1">
              <a:lnSpc>
                <a:spcPct val="120000"/>
              </a:lnSpc>
            </a:pPr>
            <a:endParaRPr lang="zh-CN" altLang="en-US" sz="1800">
              <a:latin typeface="Arial" charset="0"/>
              <a:ea typeface="黑体" charset="0"/>
            </a:endParaRPr>
          </a:p>
          <a:p>
            <a:pPr marL="457200" lvl="1" indent="0" algn="just" eaLnBrk="1" hangingPunct="1">
              <a:lnSpc>
                <a:spcPct val="120000"/>
              </a:lnSpc>
              <a:buClr>
                <a:schemeClr val="accent2"/>
              </a:buClr>
              <a:buSzPct val="75000"/>
              <a:buFont typeface="Arial" charset="0"/>
              <a:buNone/>
            </a:pPr>
            <a:r>
              <a:rPr lang="zh-CN" altLang="en-US" sz="1800">
                <a:latin typeface="Arial" charset="0"/>
                <a:ea typeface="黑体" charset="0"/>
              </a:rPr>
              <a:t>比如说，有人发给我一副网站上下载的图片，</a:t>
            </a:r>
            <a:r>
              <a:rPr lang="en-US" altLang="zh-CN" sz="1800">
                <a:latin typeface="Arial" charset="0"/>
                <a:ea typeface="黑体" charset="0"/>
              </a:rPr>
              <a:t>900*600</a:t>
            </a:r>
            <a:r>
              <a:rPr lang="zh-CN" altLang="en-US" sz="1800">
                <a:latin typeface="Arial" charset="0"/>
                <a:ea typeface="黑体" charset="0"/>
              </a:rPr>
              <a:t>像素，如果我想知道它在 </a:t>
            </a:r>
            <a:r>
              <a:rPr lang="en-US" altLang="zh-CN" sz="1800">
                <a:latin typeface="Arial" charset="0"/>
                <a:ea typeface="黑体" charset="0"/>
              </a:rPr>
              <a:t>300Dpi </a:t>
            </a:r>
            <a:r>
              <a:rPr lang="zh-CN" altLang="en-US" sz="1800">
                <a:latin typeface="Arial" charset="0"/>
                <a:ea typeface="黑体" charset="0"/>
              </a:rPr>
              <a:t>下有多大，我就可以进行如下的换算：</a:t>
            </a:r>
            <a:endParaRPr lang="en-US" altLang="zh-CN" sz="1800">
              <a:latin typeface="Arial" charset="0"/>
              <a:ea typeface="黑体" charset="0"/>
            </a:endParaRPr>
          </a:p>
          <a:p>
            <a:pPr marL="457200" lvl="1" indent="0" algn="just" eaLnBrk="1" hangingPunct="1">
              <a:lnSpc>
                <a:spcPct val="120000"/>
              </a:lnSpc>
              <a:buClr>
                <a:schemeClr val="accent2"/>
              </a:buClr>
              <a:buSzPct val="75000"/>
              <a:buFont typeface="Arial" charset="0"/>
              <a:buNone/>
            </a:pPr>
            <a:endParaRPr lang="en-US" altLang="zh-CN" sz="1800">
              <a:latin typeface="Arial" charset="0"/>
              <a:ea typeface="黑体" charset="0"/>
            </a:endParaRPr>
          </a:p>
          <a:p>
            <a:pPr marL="457200" lvl="1" indent="0" algn="just" eaLnBrk="1" hangingPunct="1">
              <a:lnSpc>
                <a:spcPct val="120000"/>
              </a:lnSpc>
              <a:buClr>
                <a:schemeClr val="accent2"/>
              </a:buClr>
              <a:buSzPct val="75000"/>
              <a:buFont typeface="Arial" charset="0"/>
              <a:buNone/>
            </a:pPr>
            <a:r>
              <a:rPr lang="zh-CN" altLang="en-US" sz="1800">
                <a:latin typeface="Arial" charset="0"/>
                <a:ea typeface="黑体" charset="0"/>
              </a:rPr>
              <a:t>成品图片尺寸高度 </a:t>
            </a:r>
            <a:r>
              <a:rPr lang="en-US" altLang="zh-CN" sz="1800">
                <a:latin typeface="Arial" charset="0"/>
                <a:ea typeface="黑体" charset="0"/>
              </a:rPr>
              <a:t>= 900 </a:t>
            </a:r>
            <a:r>
              <a:rPr lang="zh-CN" altLang="en-US" sz="1800">
                <a:latin typeface="Arial" charset="0"/>
                <a:ea typeface="黑体" charset="0"/>
              </a:rPr>
              <a:t>像素 </a:t>
            </a:r>
            <a:r>
              <a:rPr lang="en-US" altLang="zh-CN" sz="1800">
                <a:latin typeface="Arial" charset="0"/>
                <a:ea typeface="黑体" charset="0"/>
              </a:rPr>
              <a:t>/ 300Dpi</a:t>
            </a:r>
            <a:r>
              <a:rPr lang="zh-CN" altLang="en-US" sz="1800">
                <a:latin typeface="Arial" charset="0"/>
                <a:ea typeface="黑体" charset="0"/>
              </a:rPr>
              <a:t>成品图片尺寸宽度 </a:t>
            </a:r>
            <a:r>
              <a:rPr lang="en-US" altLang="zh-CN" sz="1800">
                <a:latin typeface="Arial" charset="0"/>
                <a:ea typeface="黑体" charset="0"/>
              </a:rPr>
              <a:t>= 3</a:t>
            </a:r>
            <a:r>
              <a:rPr lang="zh-CN" altLang="en-US" sz="1800">
                <a:latin typeface="Arial" charset="0"/>
                <a:ea typeface="黑体" charset="0"/>
              </a:rPr>
              <a:t>英寸高</a:t>
            </a:r>
            <a:endParaRPr lang="en-US" altLang="zh-CN" sz="1800">
              <a:latin typeface="Arial" charset="0"/>
              <a:ea typeface="黑体" charset="0"/>
            </a:endParaRPr>
          </a:p>
          <a:p>
            <a:pPr marL="457200" lvl="1" indent="0" algn="just" eaLnBrk="1" hangingPunct="1">
              <a:lnSpc>
                <a:spcPct val="120000"/>
              </a:lnSpc>
              <a:buClr>
                <a:schemeClr val="accent2"/>
              </a:buClr>
              <a:buSzPct val="75000"/>
              <a:buFont typeface="Arial" charset="0"/>
              <a:buNone/>
            </a:pPr>
            <a:r>
              <a:rPr lang="en-US" altLang="zh-CN" sz="1800">
                <a:latin typeface="Arial" charset="0"/>
                <a:ea typeface="黑体" charset="0"/>
              </a:rPr>
              <a:t>600 </a:t>
            </a:r>
            <a:r>
              <a:rPr lang="zh-CN" altLang="en-US" sz="1800">
                <a:latin typeface="Arial" charset="0"/>
                <a:ea typeface="黑体" charset="0"/>
              </a:rPr>
              <a:t>像素 </a:t>
            </a:r>
            <a:r>
              <a:rPr lang="en-US" altLang="zh-CN" sz="1800">
                <a:latin typeface="Arial" charset="0"/>
                <a:ea typeface="黑体" charset="0"/>
              </a:rPr>
              <a:t>/ 300Dpi= 2</a:t>
            </a:r>
            <a:r>
              <a:rPr lang="zh-CN" altLang="en-US" sz="1800">
                <a:latin typeface="Arial" charset="0"/>
                <a:ea typeface="黑体" charset="0"/>
              </a:rPr>
              <a:t>英寸宽</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custDataLst>
              <p:tags r:id="rId2"/>
            </p:custDataLst>
          </p:nvPr>
        </p:nvSpPr>
        <p:spPr>
          <a:xfrm>
            <a:off x="628650" y="334963"/>
            <a:ext cx="7886700" cy="1325562"/>
          </a:xfrm>
        </p:spPr>
        <p:txBody>
          <a:bodyPr lIns="68580" tIns="34290" rIns="68580" bIns="34290"/>
          <a:lstStyle/>
          <a:p>
            <a:pPr algn="ctr" defTabSz="914400" eaLnBrk="1" hangingPunct="1">
              <a:lnSpc>
                <a:spcPct val="100000"/>
              </a:lnSpc>
            </a:pPr>
            <a:r>
              <a:rPr lang="en-US" altLang="zh-CN">
                <a:solidFill>
                  <a:srgbClr val="385723"/>
                </a:solidFill>
                <a:latin typeface="Arial" charset="0"/>
                <a:ea typeface="黑体" charset="0"/>
                <a:sym typeface="黑体" charset="0"/>
              </a:rPr>
              <a:t>索引图简介</a:t>
            </a:r>
          </a:p>
        </p:txBody>
      </p:sp>
      <p:sp>
        <p:nvSpPr>
          <p:cNvPr id="24578" name="内容占位符 2"/>
          <p:cNvSpPr>
            <a:spLocks noGrp="1" noChangeArrowheads="1"/>
          </p:cNvSpPr>
          <p:nvPr>
            <p:ph idx="1"/>
            <p:custDataLst>
              <p:tags r:id="rId3"/>
            </p:custDataLst>
          </p:nvPr>
        </p:nvSpPr>
        <p:spPr>
          <a:xfrm>
            <a:off x="504825" y="1452563"/>
            <a:ext cx="8010525" cy="5289550"/>
          </a:xfrm>
        </p:spPr>
        <p:txBody>
          <a:bodyPr/>
          <a:lstStyle/>
          <a:p>
            <a:pPr marL="0" indent="0" algn="just" eaLnBrk="1" hangingPunct="1">
              <a:lnSpc>
                <a:spcPct val="120000"/>
              </a:lnSpc>
              <a:buFont typeface="Arial" charset="0"/>
              <a:buNone/>
            </a:pPr>
            <a:r>
              <a:rPr lang="zh-CN" altLang="en-US" sz="2800">
                <a:latin typeface="Arial" charset="0"/>
                <a:ea typeface="黑体" charset="0"/>
              </a:rPr>
              <a:t>1、索引图像</a:t>
            </a:r>
          </a:p>
          <a:p>
            <a:pPr marL="0" indent="0" algn="just" eaLnBrk="1" hangingPunct="1">
              <a:lnSpc>
                <a:spcPct val="120000"/>
              </a:lnSpc>
              <a:buFont typeface="Arial" charset="0"/>
              <a:buNone/>
            </a:pPr>
            <a:r>
              <a:rPr lang="zh-CN" altLang="en-US" sz="2800">
                <a:latin typeface="Arial" charset="0"/>
                <a:ea typeface="黑体" charset="0"/>
              </a:rPr>
              <a:t>索引图像包括一个数据矩阵X，一个颜色映像矩阵Map。</a:t>
            </a:r>
            <a:endParaRPr lang="en-US" altLang="zh-CN" sz="2800">
              <a:latin typeface="Arial" charset="0"/>
              <a:ea typeface="黑体" charset="0"/>
            </a:endParaRPr>
          </a:p>
          <a:p>
            <a:pPr lvl="1" algn="just" eaLnBrk="1" hangingPunct="1">
              <a:lnSpc>
                <a:spcPct val="120000"/>
              </a:lnSpc>
            </a:pPr>
            <a:r>
              <a:rPr lang="zh-CN" altLang="en-US">
                <a:latin typeface="Arial" charset="0"/>
                <a:ea typeface="黑体" charset="0"/>
              </a:rPr>
              <a:t>Map是一个包含三列、若干行的数据阵列，其中每个元素的值均为[0, 1]之间的双精度浮点型数据。Map矩阵的每一行分别表示红色、绿色和蓝色的颜色值。在MATLAB中，索引图像是从像素值到颜色映射表值的“直接映射”。</a:t>
            </a:r>
            <a:endParaRPr lang="en-US" altLang="zh-CN">
              <a:latin typeface="Arial" charset="0"/>
              <a:ea typeface="黑体" charset="0"/>
            </a:endParaRPr>
          </a:p>
          <a:p>
            <a:pPr lvl="1" algn="just" eaLnBrk="1" hangingPunct="1">
              <a:lnSpc>
                <a:spcPct val="120000"/>
              </a:lnSpc>
            </a:pPr>
            <a:r>
              <a:rPr lang="zh-CN" altLang="en-US">
                <a:latin typeface="Arial" charset="0"/>
                <a:ea typeface="黑体" charset="0"/>
              </a:rPr>
              <a:t>像素颜色由数据矩阵X作为索引指向矩阵Map进行索引，例如，值1指向矩阵Map中的第一行，值2指向第二行，以此类推。</a:t>
            </a: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7"/>
  <p:tag name="KSO_WM_SLIDE_INDEX" val="7"/>
  <p:tag name="KSO_WM_SLIDE_ITEM_CNT" val="2"/>
  <p:tag name="KSO_WM_SLIDE_LAYOUT" val="f_g"/>
  <p:tag name="KSO_WM_SLIDE_LAYOUT_CNT" val="1_1"/>
  <p:tag name="KSO_WM_SLIDE_TYPE" val="text"/>
  <p:tag name="KSO_WM_BEAUTIFY_FLAG" val="#wm#"/>
  <p:tag name="KSO_WM_SLIDE_POSITION" val="80*188"/>
  <p:tag name="KSO_WM_SLIDE_SIZE" val="536*21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0"/>
  <p:tag name="KSO_WM_TEMPLATE_CATEGORY" val="custom"/>
  <p:tag name="KSO_WM_TEMPLATE_INDEX" val="20164424"/>
  <p:tag name="KSO_WM_UNIT_INDEX"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2"/>
  <p:tag name="KSO_WM_TEMPLATE_CATEGORY" val="custom"/>
  <p:tag name="KSO_WM_TEMPLATE_INDEX" val="20164424"/>
  <p:tag name="KSO_WM_UNIT_INDEX" val="2"/>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7"/>
  <p:tag name="KSO_WM_TEMPLATE_CATEGORY" val="custom"/>
  <p:tag name="KSO_WM_TEMPLATE_INDEX" val="20164424"/>
  <p:tag name="KSO_WM_UNIT_INDEX" val="7"/>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8"/>
  <p:tag name="KSO_WM_TEMPLATE_CATEGORY" val="custom"/>
  <p:tag name="KSO_WM_TEMPLATE_INDEX" val="20164424"/>
  <p:tag name="KSO_WM_UNIT_INDEX" val="8"/>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12"/>
  <p:tag name="KSO_WM_TEMPLATE_CATEGORY" val="custom"/>
  <p:tag name="KSO_WM_TEMPLATE_INDEX" val="20164424"/>
  <p:tag name="KSO_WM_UNIT_INDEX" val="12"/>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13"/>
  <p:tag name="KSO_WM_TEMPLATE_CATEGORY" val="custom"/>
  <p:tag name="KSO_WM_TEMPLATE_INDEX" val="20164424"/>
  <p:tag name="KSO_WM_UNIT_INDEX" val="1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4674"/>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7*f*1"/>
  <p:tag name="KSO_WM_UNIT_LAYERLEVEL" val="1"/>
  <p:tag name="KSO_WM_UNIT_VALUE" val="116"/>
  <p:tag name="KSO_WM_UNIT_HIGHLIGHT" val="0"/>
  <p:tag name="KSO_WM_UNIT_COMPATIBLE" val="0"/>
  <p:tag name="KSO_WM_UNIT_CLEAR" val="0"/>
  <p:tag name="KSO_WM_UNIT_PRESET_TEXT_INDEX" val="2"/>
  <p:tag name="KSO_WM_UNIT_PRESET_TEXT_LEN" val="100"/>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7"/>
  <p:tag name="KSO_WM_SLIDE_INDEX" val="7"/>
  <p:tag name="KSO_WM_SLIDE_ITEM_CNT" val="2"/>
  <p:tag name="KSO_WM_SLIDE_LAYOUT" val="f_g"/>
  <p:tag name="KSO_WM_SLIDE_LAYOUT_CNT" val="1_1"/>
  <p:tag name="KSO_WM_SLIDE_TYPE" val="text"/>
  <p:tag name="KSO_WM_BEAUTIFY_FLAG" val="#wm#"/>
  <p:tag name="KSO_WM_SLIDE_POSITION" val="80*188"/>
  <p:tag name="KSO_WM_SLIDE_SIZE" val="536*21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0"/>
  <p:tag name="KSO_WM_TEMPLATE_CATEGORY" val="custom"/>
  <p:tag name="KSO_WM_TEMPLATE_INDEX" val="20164424"/>
  <p:tag name="KSO_WM_UNIT_INDEX" val="0"/>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2"/>
  <p:tag name="KSO_WM_TEMPLATE_CATEGORY" val="custom"/>
  <p:tag name="KSO_WM_TEMPLATE_INDEX" val="20164424"/>
  <p:tag name="KSO_WM_UNIT_INDEX" val="2"/>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7"/>
  <p:tag name="KSO_WM_TEMPLATE_CATEGORY" val="custom"/>
  <p:tag name="KSO_WM_TEMPLATE_INDEX" val="20164424"/>
  <p:tag name="KSO_WM_UNIT_INDEX" val="7"/>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8"/>
  <p:tag name="KSO_WM_TEMPLATE_CATEGORY" val="custom"/>
  <p:tag name="KSO_WM_TEMPLATE_INDEX" val="20164424"/>
  <p:tag name="KSO_WM_UNIT_INDEX" val="8"/>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12"/>
  <p:tag name="KSO_WM_TEMPLATE_CATEGORY" val="custom"/>
  <p:tag name="KSO_WM_TEMPLATE_INDEX" val="20164424"/>
  <p:tag name="KSO_WM_UNIT_INDEX" val="12"/>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64424_7*i*13"/>
  <p:tag name="KSO_WM_TEMPLATE_CATEGORY" val="custom"/>
  <p:tag name="KSO_WM_TEMPLATE_INDEX" val="20164424"/>
  <p:tag name="KSO_WM_UNIT_INDEX" val="13"/>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7*f*1"/>
  <p:tag name="KSO_WM_UNIT_LAYERLEVEL" val="1"/>
  <p:tag name="KSO_WM_UNIT_VALUE" val="116"/>
  <p:tag name="KSO_WM_UNIT_HIGHLIGHT" val="0"/>
  <p:tag name="KSO_WM_UNIT_COMPATIBLE" val="0"/>
  <p:tag name="KSO_WM_UNIT_CLEAR" val="0"/>
  <p:tag name="KSO_WM_UNIT_PRESET_TEXT_INDEX" val="2"/>
  <p:tag name="KSO_WM_UNIT_PRESET_TEXT_LEN" val="10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7023"/>
  <p:tag name="KSO_WM_TAG_VERSION" val="1.0"/>
  <p:tag name="KSO_WM_TEMPLATE_THUMBS_INDEX" val="1、2、4、6、7、9、13、14、17、19、20、23、28、31、33、38"/>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67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6*a*1"/>
  <p:tag name="KSO_WM_UNIT_LAYERLEVEL" val="1"/>
  <p:tag name="KSO_WM_UNIT_VALUE" val="21"/>
  <p:tag name="KSO_WM_UNIT_ISCONTENTSTITLE" val="0"/>
  <p:tag name="KSO_WM_UNIT_HIGHLIGHT" val="0"/>
  <p:tag name="KSO_WM_UNIT_COMPATIBLE" val="0"/>
  <p:tag name="KSO_WM_UNIT_CLEAR" val="0"/>
  <p:tag name="KSO_WM_UNIT_PRESET_TEXT_INDEX" val="0"/>
  <p:tag name="KSO_WM_UNIT_PRESET_TEXT_LEN" val="9"/>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4"/>
  <p:tag name="KSO_WM_SLIDE_INDEX" val="4"/>
  <p:tag name="KSO_WM_SLIDE_ITEM_CNT" val="1"/>
  <p:tag name="KSO_WM_SLIDE_TYPE" val="text"/>
  <p:tag name="KSO_WM_BEAUTIFY_FLAG" val="#wm#"/>
  <p:tag name="KSO_WM_SLIDE_LAYOUT" val="f"/>
  <p:tag name="KSO_WM_SLIDE_LAYOUT_CNT" val="1"/>
  <p:tag name="KSO_WM_SLIDE_POSITION" val="50*43"/>
  <p:tag name="KSO_WM_SLIDE_SIZE" val="621*438"/>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4*f*1"/>
  <p:tag name="KSO_WM_UNIT_LAYERLEVEL" val="1"/>
  <p:tag name="KSO_WM_UNIT_VALUE" val="528"/>
  <p:tag name="KSO_WM_UNIT_HIGHLIGHT" val="0"/>
  <p:tag name="KSO_WM_UNIT_COMPATIBLE" val="0"/>
  <p:tag name="KSO_WM_UNIT_CLEAR" val="0"/>
  <p:tag name="KSO_WM_UNIT_PRESET_TEXT_INDEX" val="6"/>
  <p:tag name="KSO_WM_UNIT_PRESET_TEXT_LEN" val="305"/>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4"/>
  <p:tag name="KSO_WM_SLIDE_INDEX" val="4"/>
  <p:tag name="KSO_WM_SLIDE_ITEM_CNT" val="1"/>
  <p:tag name="KSO_WM_SLIDE_TYPE" val="text"/>
  <p:tag name="KSO_WM_BEAUTIFY_FLAG" val="#wm#"/>
  <p:tag name="KSO_WM_SLIDE_LAYOUT" val="f"/>
  <p:tag name="KSO_WM_SLIDE_LAYOUT_CNT" val="1"/>
  <p:tag name="KSO_WM_SLIDE_POSITION" val="50*43"/>
  <p:tag name="KSO_WM_SLIDE_SIZE" val="621*438"/>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4*f*1"/>
  <p:tag name="KSO_WM_UNIT_LAYERLEVEL" val="1"/>
  <p:tag name="KSO_WM_UNIT_VALUE" val="528"/>
  <p:tag name="KSO_WM_UNIT_HIGHLIGHT" val="0"/>
  <p:tag name="KSO_WM_UNIT_COMPATIBLE" val="0"/>
  <p:tag name="KSO_WM_UNIT_CLEAR" val="0"/>
  <p:tag name="KSO_WM_UNIT_PRESET_TEXT_INDEX" val="6"/>
  <p:tag name="KSO_WM_UNIT_PRESET_TEXT_LEN" val="305"/>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674"/>
  <p:tag name="KSO_WM_TAG_VERSION" val="1.0"/>
  <p:tag name="KSO_WM_SLIDE_ID" val="custom20164424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a"/>
  <p:tag name="KSO_WM_UNIT_INDEX" val="1"/>
  <p:tag name="KSO_WM_UNIT_ID" val="custom20164424_2*a*1"/>
  <p:tag name="KSO_WM_UNIT_CLEAR" val="1"/>
  <p:tag name="KSO_WM_UNIT_LAYERLEVEL" val="1"/>
  <p:tag name="KSO_WM_UNIT_VALUE" val="32"/>
  <p:tag name="KSO_WM_UNIT_ISCONTENTSTITLE" val="0"/>
  <p:tag name="KSO_WM_UNIT_HIGHLIGHT" val="0"/>
  <p:tag name="KSO_WM_UNIT_COMPATIBLE" val="0"/>
  <p:tag name="KSO_WM_UNIT_PRESET_TEXT_INDEX" val="0"/>
  <p:tag name="KSO_WM_UNIT_PRESET_TEXT_LEN" val="9"/>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4"/>
  <p:tag name="KSO_WM_UNIT_TYPE" val="f"/>
  <p:tag name="KSO_WM_UNIT_INDEX" val="1"/>
  <p:tag name="KSO_WM_UNIT_ID" val="custom20164424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heme/theme1.xml><?xml version="1.0" encoding="utf-8"?>
<a:theme xmlns:a="http://schemas.openxmlformats.org/drawingml/2006/main" name="1_自定义设计方案">
  <a:themeElements>
    <a:clrScheme name="自定义 1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Hardcover</Template>
  <TotalTime>4117</TotalTime>
  <Pages>0</Pages>
  <Words>3317</Words>
  <Characters>0</Characters>
  <Application>Microsoft Macintosh PowerPoint</Application>
  <PresentationFormat>On-screen Show (4:3)</PresentationFormat>
  <Lines>0</Lines>
  <Paragraphs>209</Paragraphs>
  <Slides>36</Slides>
  <Notes>6</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Book Antiqua</vt:lpstr>
      <vt:lpstr>宋体</vt:lpstr>
      <vt:lpstr>Arial</vt:lpstr>
      <vt:lpstr>黑体</vt:lpstr>
      <vt:lpstr>Calibri</vt:lpstr>
      <vt:lpstr>ＭＳ Ｐゴシック</vt:lpstr>
      <vt:lpstr>方正兰亭黑简体</vt:lpstr>
      <vt:lpstr>Wingdings</vt:lpstr>
      <vt:lpstr>+mn-ea</vt:lpstr>
      <vt:lpstr>楷体</vt:lpstr>
      <vt:lpstr>Times New Roman</vt:lpstr>
      <vt:lpstr>新細明體</vt:lpstr>
      <vt:lpstr>1_自定义设计方案</vt:lpstr>
      <vt:lpstr>第3章  MATLAB图像处理基础</vt:lpstr>
      <vt:lpstr>3.1图像处理工具箱</vt:lpstr>
      <vt:lpstr>3.1.1图像处理工具箱使用向导</vt:lpstr>
      <vt:lpstr>PowerPoint Presentation</vt:lpstr>
      <vt:lpstr>PowerPoint Presentation</vt:lpstr>
      <vt:lpstr>3.1.2学习更多关于图像处理工具箱</vt:lpstr>
      <vt:lpstr>PowerPoint Presentation</vt:lpstr>
      <vt:lpstr>3.1.4　图像术语</vt:lpstr>
      <vt:lpstr>索引图简介</vt:lpstr>
      <vt:lpstr>PowerPoint Presentation</vt:lpstr>
      <vt:lpstr>PowerPoint Presentation</vt:lpstr>
      <vt:lpstr>colormap</vt:lpstr>
      <vt:lpstr>颜色图种类：</vt:lpstr>
      <vt:lpstr>PowerPoint Presentation</vt:lpstr>
      <vt:lpstr>真彩色RGB</vt:lpstr>
      <vt:lpstr>索引图和真彩色图的区别</vt:lpstr>
      <vt:lpstr> 3.2.1 RGB图像转换为灰度图像</vt:lpstr>
      <vt:lpstr>3.2.2 RGB图像转换为索引图像</vt:lpstr>
      <vt:lpstr>3.2.3灰度图像转换为索引图像</vt:lpstr>
      <vt:lpstr>3.2.4索引图像转换为灰度图像</vt:lpstr>
      <vt:lpstr>3.2.5索引图像转换为RGB图像</vt:lpstr>
      <vt:lpstr>3.2.6二值图像的转换</vt:lpstr>
      <vt:lpstr>3.2.7数值矩阵转换为灰度图像</vt:lpstr>
      <vt:lpstr>3.3图像文件的读写 </vt:lpstr>
      <vt:lpstr>3.3.1文件信息读取</vt:lpstr>
      <vt:lpstr>PowerPoint Presentation</vt:lpstr>
      <vt:lpstr>3.3.2图像文件的读取 </vt:lpstr>
      <vt:lpstr>3.3.5　单帧显示</vt:lpstr>
      <vt:lpstr>3.3.6　多帧显示</vt:lpstr>
      <vt:lpstr>3.3.3图像文件的保存</vt:lpstr>
      <vt:lpstr>PowerPoint Presentation</vt:lpstr>
      <vt:lpstr>PowerPoint Presentation</vt:lpstr>
      <vt:lpstr>3.4图像文件的显示</vt:lpstr>
      <vt:lpstr>3.4.1图像显示函数</vt:lpstr>
      <vt:lpstr>PowerPoint Presentation</vt:lpstr>
      <vt:lpstr>3.4.2像素信息的显示</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MATLAB图像处理基础</dc:title>
  <dc:subject/>
  <dc:creator>fan</dc:creator>
  <cp:keywords/>
  <dc:description/>
  <cp:lastModifiedBy>建南 蒋</cp:lastModifiedBy>
  <cp:revision>97</cp:revision>
  <dcterms:created xsi:type="dcterms:W3CDTF">2013-01-05T07:32:24Z</dcterms:created>
  <dcterms:modified xsi:type="dcterms:W3CDTF">2018-06-14T02:44:47Z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2052-10.1.0.6874</vt:lpwstr>
  </property>
</Properties>
</file>